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450" r:id="rId2"/>
    <p:sldId id="329" r:id="rId3"/>
    <p:sldId id="330" r:id="rId4"/>
    <p:sldId id="331" r:id="rId5"/>
    <p:sldId id="332" r:id="rId6"/>
    <p:sldId id="333" r:id="rId7"/>
    <p:sldId id="335" r:id="rId8"/>
    <p:sldId id="336" r:id="rId9"/>
    <p:sldId id="337" r:id="rId10"/>
    <p:sldId id="338" r:id="rId11"/>
    <p:sldId id="339" r:id="rId12"/>
    <p:sldId id="340" r:id="rId13"/>
    <p:sldId id="424" r:id="rId14"/>
    <p:sldId id="425" r:id="rId15"/>
    <p:sldId id="426" r:id="rId16"/>
    <p:sldId id="427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500" r:id="rId30"/>
    <p:sldId id="501" r:id="rId31"/>
    <p:sldId id="502" r:id="rId32"/>
    <p:sldId id="433" r:id="rId33"/>
    <p:sldId id="518" r:id="rId34"/>
    <p:sldId id="408" r:id="rId35"/>
    <p:sldId id="412" r:id="rId36"/>
    <p:sldId id="413" r:id="rId37"/>
    <p:sldId id="563" r:id="rId38"/>
    <p:sldId id="416" r:id="rId39"/>
    <p:sldId id="418" r:id="rId40"/>
    <p:sldId id="419" r:id="rId41"/>
    <p:sldId id="415" r:id="rId42"/>
    <p:sldId id="414" r:id="rId43"/>
    <p:sldId id="439" r:id="rId44"/>
    <p:sldId id="526" r:id="rId45"/>
    <p:sldId id="421" r:id="rId46"/>
    <p:sldId id="440" r:id="rId47"/>
    <p:sldId id="441" r:id="rId48"/>
    <p:sldId id="442" r:id="rId49"/>
    <p:sldId id="443" r:id="rId50"/>
    <p:sldId id="444" r:id="rId51"/>
    <p:sldId id="445" r:id="rId52"/>
    <p:sldId id="466" r:id="rId53"/>
    <p:sldId id="417" r:id="rId54"/>
    <p:sldId id="461" r:id="rId55"/>
    <p:sldId id="462" r:id="rId56"/>
    <p:sldId id="463" r:id="rId57"/>
    <p:sldId id="464" r:id="rId58"/>
    <p:sldId id="467" r:id="rId59"/>
    <p:sldId id="468" r:id="rId6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sakowski, Kathleen" initials="LK" lastIdx="2" clrIdx="0">
    <p:extLst>
      <p:ext uri="{19B8F6BF-5375-455C-9EA6-DF929625EA0E}">
        <p15:presenceInfo xmlns:p15="http://schemas.microsoft.com/office/powerpoint/2012/main" userId="S-1-5-21-1417001333-1682526488-839522115-66195" providerId="AD"/>
      </p:ext>
    </p:extLst>
  </p:cmAuthor>
  <p:cmAuthor id="2" name="Nowak, Lukasz" initials="NL" lastIdx="4" clrIdx="1">
    <p:extLst>
      <p:ext uri="{19B8F6BF-5375-455C-9EA6-DF929625EA0E}">
        <p15:presenceInfo xmlns:p15="http://schemas.microsoft.com/office/powerpoint/2012/main" userId="S-1-5-21-1417001333-1682526488-839522115-35105" providerId="AD"/>
      </p:ext>
    </p:extLst>
  </p:cmAuthor>
  <p:cmAuthor id="3" name="Adamiak, Mateusz" initials="AM" lastIdx="2" clrIdx="2">
    <p:extLst>
      <p:ext uri="{19B8F6BF-5375-455C-9EA6-DF929625EA0E}">
        <p15:presenceInfo xmlns:p15="http://schemas.microsoft.com/office/powerpoint/2012/main" userId="S-1-5-21-1417001333-1682526488-839522115-76108" providerId="AD"/>
      </p:ext>
    </p:extLst>
  </p:cmAuthor>
  <p:cmAuthor id="4" name="Magdalena Belka-Boćko" initials="MB" lastIdx="0" clrIdx="3">
    <p:extLst>
      <p:ext uri="{19B8F6BF-5375-455C-9EA6-DF929625EA0E}">
        <p15:presenceInfo xmlns:p15="http://schemas.microsoft.com/office/powerpoint/2012/main" userId="S-1-5-21-3361820520-2362925051-89731956-1142" providerId="AD"/>
      </p:ext>
    </p:extLst>
  </p:cmAuthor>
  <p:cmAuthor id="5" name="Waldek" initials="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1E32"/>
    <a:srgbClr val="590713"/>
    <a:srgbClr val="F2DDE0"/>
    <a:srgbClr val="352C2C"/>
    <a:srgbClr val="002B5C"/>
    <a:srgbClr val="6C3C70"/>
    <a:srgbClr val="EEB726"/>
    <a:srgbClr val="1E83F7"/>
    <a:srgbClr val="FF2C19"/>
    <a:srgbClr val="A29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83170" autoAdjust="0"/>
  </p:normalViewPr>
  <p:slideViewPr>
    <p:cSldViewPr snapToGrid="0">
      <p:cViewPr varScale="1">
        <p:scale>
          <a:sx n="73" d="100"/>
          <a:sy n="73" d="100"/>
        </p:scale>
        <p:origin x="163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678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633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3CDEA-8204-4A11-8D14-10FD30AF86DF}" type="datetimeFigureOut">
              <a:rPr lang="en-AU" smtClean="0"/>
              <a:pPr/>
              <a:t>15/10/2018</a:t>
            </a:fld>
            <a:endParaRPr lang="en-AU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18527-E1C2-4CD2-84B6-14BDC333367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1824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F63FA-C89A-4425-AC5D-D28872EDEA9A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CA925-CE2C-4402-8D7B-65E30C3195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8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J%C4%99zyk_angielski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l.wikipedia.org/wiki/Model_przyrostow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CA925-CE2C-4402-8D7B-65E30C3195D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Istnieją</a:t>
            </a:r>
            <a:r>
              <a:rPr lang="pl-PL" baseline="0" dirty="0" smtClean="0"/>
              <a:t> dwie reguły nazewnictwa </a:t>
            </a:r>
            <a:r>
              <a:rPr lang="pl-PL" baseline="0" dirty="0" err="1" smtClean="0"/>
              <a:t>pascalCasing</a:t>
            </a:r>
            <a:r>
              <a:rPr lang="pl-PL" baseline="0" dirty="0" smtClean="0"/>
              <a:t> oraz </a:t>
            </a:r>
            <a:r>
              <a:rPr lang="pl-PL" baseline="0" dirty="0" err="1" smtClean="0"/>
              <a:t>camel</a:t>
            </a:r>
            <a:r>
              <a:rPr lang="pl-PL" baseline="0" dirty="0" smtClean="0"/>
              <a:t>. </a:t>
            </a:r>
            <a:r>
              <a:rPr lang="pl-PL" sz="1200" smtClean="0">
                <a:latin typeface="+mn-lt"/>
              </a:rPr>
              <a:t>Nie używaj podkreśleń do rozróżniania słów. 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CA925-CE2C-4402-8D7B-65E30C3195D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4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Doradzać ,Rada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CA925-CE2C-4402-8D7B-65E30C3195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2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ZAWSZE możesz podstawić obiekt pochodny w miejsce obiektu bazowego.</a:t>
            </a:r>
            <a:br>
              <a:rPr lang="pl-PL" dirty="0" smtClean="0"/>
            </a:br>
            <a:r>
              <a:rPr lang="pl-PL" dirty="0" smtClean="0"/>
              <a:t>Innymi słowami: obiekt pochodny musi z logicznego punktu widzenia być szczególnym przypadkiem obiektu bazowego.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CA925-CE2C-4402-8D7B-65E30C3195D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3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Dla identycznych warunków systemu obiekt klasy dziedziczącej powinien, funkcjonować tak samo poprawnie, jak obiekt klasy bazowej</a:t>
            </a:r>
          </a:p>
          <a:p>
            <a:r>
              <a:rPr lang="pl-PL" dirty="0" smtClean="0"/>
              <a:t>Dziedziczyć i realizować mniej funkcjonalności niż obiekt klasy bazowej</a:t>
            </a:r>
          </a:p>
          <a:p>
            <a:r>
              <a:rPr lang="pl-PL" dirty="0" smtClean="0"/>
              <a:t>Nadpisywać lub implementować jakąś metodę, aby ją zablokować przez rzucanie wyjątku.</a:t>
            </a:r>
            <a:br>
              <a:rPr lang="pl-PL" dirty="0" smtClean="0"/>
            </a:b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CA925-CE2C-4402-8D7B-65E30C3195D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7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CA925-CE2C-4402-8D7B-65E30C3195D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9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Widzimy, że czasem </a:t>
            </a:r>
            <a:r>
              <a:rPr kumimoji="0" lang="pl-PL" altLang="pl-PL" sz="12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dziedziczenie robi więcej szkody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 niż pożytku. Nasz prostokąt i kwadrat nie mają żadnych wspólnych metod. Ustawianie wymiarów, obliczanie pola – każdy z nich liczy je inaczej. Nie ma żadnego wspólnego kodu. Nie ma więc potrzeby używać dziedziczenia. Proponuję taką zasadę:</a:t>
            </a:r>
            <a:endParaRPr kumimoji="0" lang="pl-PL" altLang="pl-PL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Projektując system zacznij od interfejsów. Dopiero gdy widzisz duplikację kodu i oczywiste zależności, przejdź na dziedziczenie.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CA925-CE2C-4402-8D7B-65E30C3195D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41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pewno znasz jakiegoś budowlańca. Spoko gość – i cegłę postawi czasem gdzie trzeba, i płytki przez przypadek równo ułoży, i łaciną włada niczym średniowieczny mnich, 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CA925-CE2C-4402-8D7B-65E30C3195D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0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Programowanie zwinne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pl-PL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Język angielski"/>
              </a:rPr>
              <a:t>ang.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 software development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grupa metod wytwarzania oprogramowania opartego na </a:t>
            </a:r>
            <a:r>
              <a:rPr lang="pl-PL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odel przyrostowy"/>
              </a:rPr>
              <a:t>programowaniu iteracyjno-przyrostowym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CA925-CE2C-4402-8D7B-65E30C3195D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04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Genera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83"/>
            <a:ext cx="3398808" cy="685243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123266" y="575733"/>
            <a:ext cx="4334933" cy="2497667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  <a:ea typeface="Roboto Slab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123266" y="3225797"/>
            <a:ext cx="4334933" cy="18060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539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86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839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362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5" r="5665"/>
          <a:stretch/>
        </p:blipFill>
        <p:spPr>
          <a:xfrm>
            <a:off x="-192702" y="0"/>
            <a:ext cx="3401569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927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00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70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825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30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682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42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Genera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23266" y="575736"/>
            <a:ext cx="4334933" cy="2494034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23266" y="3225800"/>
            <a:ext cx="4334933" cy="180339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73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/>
          <a:stretch/>
        </p:blipFill>
        <p:spPr>
          <a:xfrm>
            <a:off x="-1" y="0"/>
            <a:ext cx="320886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954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14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83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437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/>
          <a:stretch/>
        </p:blipFill>
        <p:spPr>
          <a:xfrm>
            <a:off x="-1" y="0"/>
            <a:ext cx="320886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379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05" r="-1"/>
          <a:stretch/>
        </p:blipFill>
        <p:spPr>
          <a:xfrm>
            <a:off x="-192701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901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S Gener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68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46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/>
          <a:stretch/>
        </p:blipFill>
        <p:spPr>
          <a:xfrm>
            <a:off x="-1" y="0"/>
            <a:ext cx="320886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418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83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799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General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83"/>
            <a:ext cx="3398808" cy="685243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123266" y="575733"/>
            <a:ext cx="4334933" cy="2497667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+mn-lt"/>
                <a:ea typeface="Roboto Slab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123266" y="3225797"/>
            <a:ext cx="4334933" cy="18060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793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General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23266" y="575736"/>
            <a:ext cx="4334933" cy="2494034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23266" y="3225800"/>
            <a:ext cx="4334933" cy="180339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660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75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/>
          <a:stretch/>
        </p:blipFill>
        <p:spPr>
          <a:xfrm>
            <a:off x="0" y="1"/>
            <a:ext cx="3334456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65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604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07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r="-3206"/>
          <a:stretch/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545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45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25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857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/>
          <a:stretch/>
        </p:blipFill>
        <p:spPr>
          <a:xfrm>
            <a:off x="0" y="1"/>
            <a:ext cx="3334456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087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94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765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5" r="5665"/>
          <a:stretch/>
        </p:blipFill>
        <p:spPr>
          <a:xfrm>
            <a:off x="-192702" y="0"/>
            <a:ext cx="3401569" cy="6858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522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General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17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General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97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785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75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85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5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/>
          <a:stretch/>
        </p:blipFill>
        <p:spPr>
          <a:xfrm>
            <a:off x="-1" y="0"/>
            <a:ext cx="320886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715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398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51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633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1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/>
          <a:stretch/>
        </p:blipFill>
        <p:spPr>
          <a:xfrm>
            <a:off x="-1" y="0"/>
            <a:ext cx="320886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087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05" r="-1"/>
          <a:stretch/>
        </p:blipFill>
        <p:spPr>
          <a:xfrm>
            <a:off x="-192701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676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306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28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/>
          <a:stretch/>
        </p:blipFill>
        <p:spPr>
          <a:xfrm>
            <a:off x="-1" y="0"/>
            <a:ext cx="320886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120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36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75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High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947408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002B5C"/>
                </a:solidFill>
                <a:latin typeface="+mn-lt"/>
                <a:ea typeface="Roboto Slab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72408"/>
            <a:ext cx="7772400" cy="208539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71E3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8"/>
            <a:ext cx="8588355" cy="23319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err="1" smtClean="0"/>
              <a:t>academia</a:t>
            </a:r>
            <a:r>
              <a:rPr lang="en-US" dirty="0" smtClean="0"/>
              <a:t>.</a:t>
            </a:r>
            <a:r>
              <a:rPr lang="en-US" dirty="0" err="1" smtClean="0"/>
              <a:t>pl</a:t>
            </a:r>
            <a:endParaRPr lang="en-US" dirty="0"/>
          </a:p>
        </p:txBody>
      </p:sp>
      <p:pic>
        <p:nvPicPr>
          <p:cNvPr id="2050" name="Picture 2" descr="F:\to_FTP\LOGOS\PCG ACADEMIA\PCGPOLSKA_ACADEMI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715" y="5443296"/>
            <a:ext cx="3319144" cy="8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61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603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S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8522"/>
            <a:ext cx="7886700" cy="905069"/>
          </a:xfrm>
          <a:ln>
            <a:noFill/>
          </a:ln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002B5C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6200"/>
            <a:ext cx="7886700" cy="4830763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9"/>
            <a:ext cx="8332237" cy="1807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smtClean="0"/>
              <a:t>academia.pl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1133" y="6548609"/>
            <a:ext cx="2057400" cy="18071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C12BC4-994B-473A-871F-46235A85AC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55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S High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947408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A71E32"/>
                </a:solidFill>
                <a:latin typeface="+mn-lt"/>
                <a:ea typeface="Roboto Slab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72408"/>
            <a:ext cx="7772400" cy="208539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02B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8"/>
            <a:ext cx="8588355" cy="23319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err="1" smtClean="0"/>
              <a:t>academia</a:t>
            </a:r>
            <a:r>
              <a:rPr lang="en-US" dirty="0" smtClean="0"/>
              <a:t>.</a:t>
            </a:r>
            <a:r>
              <a:rPr lang="en-US" dirty="0" err="1" smtClean="0"/>
              <a:t>pl</a:t>
            </a:r>
            <a:endParaRPr lang="en-US" dirty="0"/>
          </a:p>
        </p:txBody>
      </p:sp>
      <p:pic>
        <p:nvPicPr>
          <p:cNvPr id="2050" name="Picture 2" descr="F:\to_FTP\LOGOS\PCG ACADEMIA\PCGPOLSKA_ACADEMI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715" y="5443296"/>
            <a:ext cx="3319144" cy="8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579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S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8522"/>
            <a:ext cx="7886700" cy="905069"/>
          </a:xfrm>
          <a:ln>
            <a:noFill/>
          </a:ln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A71E3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6200"/>
            <a:ext cx="7886700" cy="4830763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9"/>
            <a:ext cx="8332237" cy="1807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smtClean="0"/>
              <a:t>academia.pl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1133" y="6548609"/>
            <a:ext cx="2057400" cy="18071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C12BC4-994B-473A-871F-46235A85AC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48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S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3999" cy="6851225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00604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80329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0936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CS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3999" cy="6851225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00604"/>
            <a:ext cx="7886700" cy="2852737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80329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2869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S  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3999" cy="6851225"/>
          </a:xfrm>
          <a:prstGeom prst="rect">
            <a:avLst/>
          </a:prstGeom>
          <a:solidFill>
            <a:srgbClr val="EE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B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00604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002B5C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80329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B5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943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CS  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3999" cy="6851225"/>
          </a:xfrm>
          <a:prstGeom prst="rect">
            <a:avLst/>
          </a:prstGeom>
          <a:solidFill>
            <a:srgbClr val="6C3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00604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80329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659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S Section Break High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00604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002B5C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80329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A71E3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3025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S 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8521"/>
            <a:ext cx="7886700" cy="905069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002B5C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5956"/>
            <a:ext cx="3886200" cy="48110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956"/>
            <a:ext cx="3886200" cy="48110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1133" y="6548609"/>
            <a:ext cx="2057400" cy="18071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C12BC4-994B-473A-871F-46235A85AC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9"/>
            <a:ext cx="8332237" cy="1807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smtClean="0"/>
              <a:t>academia.pl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70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3922"/>
            <a:ext cx="7886700" cy="905069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002B5C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1133" y="6548609"/>
            <a:ext cx="2057400" cy="18071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C12BC4-994B-473A-871F-46235A85AC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9"/>
            <a:ext cx="8332237" cy="1807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smtClean="0"/>
              <a:t>academia.pl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55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r="-3206"/>
          <a:stretch/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687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S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1133" y="6548609"/>
            <a:ext cx="2057400" cy="18071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C12BC4-994B-473A-871F-46235A85AC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9"/>
            <a:ext cx="8332237" cy="1807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smtClean="0"/>
              <a:t>academia.pl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7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S 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rgbClr val="002B5C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1133" y="6548609"/>
            <a:ext cx="2057400" cy="18071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C12BC4-994B-473A-871F-46235A85AC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9"/>
            <a:ext cx="8332237" cy="1807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smtClean="0"/>
              <a:t>academia.pl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27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CS 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8521"/>
            <a:ext cx="7886700" cy="905069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A71E3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5956"/>
            <a:ext cx="3886200" cy="48110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956"/>
            <a:ext cx="3886200" cy="48110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1133" y="6548609"/>
            <a:ext cx="2057400" cy="18071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C12BC4-994B-473A-871F-46235A85AC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9"/>
            <a:ext cx="8332237" cy="1807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smtClean="0"/>
              <a:t>academia.pl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95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CS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3922"/>
            <a:ext cx="7886700" cy="905069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A71E3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1133" y="6548609"/>
            <a:ext cx="2057400" cy="18071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C12BC4-994B-473A-871F-46235A85AC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9"/>
            <a:ext cx="8332237" cy="1807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smtClean="0"/>
              <a:t>academia.pl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18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S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1133" y="6548609"/>
            <a:ext cx="2057400" cy="18071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C12BC4-994B-473A-871F-46235A85AC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9"/>
            <a:ext cx="8332237" cy="1807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smtClean="0"/>
              <a:t>academia.pl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05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S 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rgbClr val="A71E3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485465"/>
            <a:ext cx="9143999" cy="365760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1133" y="6548609"/>
            <a:ext cx="2057400" cy="18071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C12BC4-994B-473A-871F-46235A85AC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112" y="6548609"/>
            <a:ext cx="8332237" cy="1807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www.pcg</a:t>
            </a:r>
            <a:r>
              <a:rPr lang="pl-PL" dirty="0" smtClean="0"/>
              <a:t>academia.pl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16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G Presenta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3999" cy="6851225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589694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www.pcg</a:t>
            </a:r>
            <a:r>
              <a:rPr lang="pl-PL" sz="1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academia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3" y="2427358"/>
            <a:ext cx="5924550" cy="15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133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CG Presenta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3999" cy="6851225"/>
          </a:xfrm>
          <a:prstGeom prst="rect">
            <a:avLst/>
          </a:prstGeom>
          <a:solidFill>
            <a:srgbClr val="A7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589694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www.pcg</a:t>
            </a:r>
            <a:r>
              <a:rPr lang="pl-PL" sz="1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academia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3" y="2427358"/>
            <a:ext cx="5924550" cy="15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021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CG Presenta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3999" cy="6851225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742" y="2058265"/>
            <a:ext cx="2996513" cy="22860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0" y="589694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www.pcgpolska.pl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75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CG Presenta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3999" cy="6851225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589694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www.pcgpolska.pl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F:\to_FTP\LOGOS\Logo PCG - PCG Inc\Logo PCG - PCG Inc\PCG_Polska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1981261"/>
            <a:ext cx="2787650" cy="244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5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269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S General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01568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08867" y="1"/>
            <a:ext cx="5935132" cy="6858000"/>
          </a:xfrm>
          <a:prstGeom prst="rect">
            <a:avLst/>
          </a:prstGeom>
          <a:solidFill>
            <a:srgbClr val="002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732" y="575733"/>
            <a:ext cx="4326467" cy="2494037"/>
          </a:xfrm>
        </p:spPr>
        <p:txBody>
          <a:bodyPr anchor="b">
            <a:normAutofit/>
          </a:bodyPr>
          <a:lstStyle>
            <a:lvl1pPr algn="l">
              <a:defRPr lang="en-US" sz="4000" kern="1200" dirty="0" smtClean="0">
                <a:solidFill>
                  <a:schemeClr val="bg1"/>
                </a:solidFill>
                <a:latin typeface="+mn-lt"/>
                <a:ea typeface="Roboto Slab" pitchFamily="2" charset="0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732" y="3225798"/>
            <a:ext cx="4326467" cy="1803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2" descr="F:\to_FTP\LOGOS\PCG ACADEMIA\PCGPOLSKA_ACADEMIA_w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0" y="5774803"/>
            <a:ext cx="2862394" cy="7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49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0588"/>
            <a:ext cx="7886700" cy="9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95535"/>
            <a:ext cx="7886700" cy="458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9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2" r:id="rId3"/>
    <p:sldLayoutId id="2147483677" r:id="rId4"/>
    <p:sldLayoutId id="2147483682" r:id="rId5"/>
    <p:sldLayoutId id="2147483683" r:id="rId6"/>
    <p:sldLayoutId id="2147483684" r:id="rId7"/>
    <p:sldLayoutId id="2147483689" r:id="rId8"/>
    <p:sldLayoutId id="2147483688" r:id="rId9"/>
    <p:sldLayoutId id="2147483687" r:id="rId10"/>
    <p:sldLayoutId id="2147483686" r:id="rId11"/>
    <p:sldLayoutId id="2147483685" r:id="rId12"/>
    <p:sldLayoutId id="2147483681" r:id="rId13"/>
    <p:sldLayoutId id="2147483673" r:id="rId14"/>
    <p:sldLayoutId id="2147483696" r:id="rId15"/>
    <p:sldLayoutId id="2147483695" r:id="rId16"/>
    <p:sldLayoutId id="2147483694" r:id="rId17"/>
    <p:sldLayoutId id="2147483693" r:id="rId18"/>
    <p:sldLayoutId id="2147483692" r:id="rId19"/>
    <p:sldLayoutId id="2147483691" r:id="rId20"/>
    <p:sldLayoutId id="2147483690" r:id="rId21"/>
    <p:sldLayoutId id="2147483697" r:id="rId22"/>
    <p:sldLayoutId id="2147483698" r:id="rId23"/>
    <p:sldLayoutId id="2147483704" r:id="rId24"/>
    <p:sldLayoutId id="2147483703" r:id="rId25"/>
    <p:sldLayoutId id="2147483702" r:id="rId26"/>
    <p:sldLayoutId id="2147483701" r:id="rId27"/>
    <p:sldLayoutId id="2147483700" r:id="rId28"/>
    <p:sldLayoutId id="2147483699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  <p:sldLayoutId id="2147483719" r:id="rId42"/>
    <p:sldLayoutId id="2147483720" r:id="rId43"/>
    <p:sldLayoutId id="2147483721" r:id="rId44"/>
    <p:sldLayoutId id="2147483722" r:id="rId45"/>
    <p:sldLayoutId id="2147483723" r:id="rId46"/>
    <p:sldLayoutId id="2147483724" r:id="rId47"/>
    <p:sldLayoutId id="2147483725" r:id="rId48"/>
    <p:sldLayoutId id="2147483726" r:id="rId49"/>
    <p:sldLayoutId id="2147483727" r:id="rId50"/>
    <p:sldLayoutId id="2147483728" r:id="rId51"/>
    <p:sldLayoutId id="2147483729" r:id="rId52"/>
    <p:sldLayoutId id="2147483730" r:id="rId53"/>
    <p:sldLayoutId id="2147483731" r:id="rId54"/>
    <p:sldLayoutId id="2147483732" r:id="rId55"/>
    <p:sldLayoutId id="2147483733" r:id="rId56"/>
    <p:sldLayoutId id="2147483734" r:id="rId57"/>
    <p:sldLayoutId id="2147483735" r:id="rId58"/>
    <p:sldLayoutId id="2147483676" r:id="rId59"/>
    <p:sldLayoutId id="2147483662" r:id="rId60"/>
    <p:sldLayoutId id="2147483737" r:id="rId61"/>
    <p:sldLayoutId id="2147483738" r:id="rId62"/>
    <p:sldLayoutId id="2147483663" r:id="rId63"/>
    <p:sldLayoutId id="2147483736" r:id="rId64"/>
    <p:sldLayoutId id="2147483680" r:id="rId65"/>
    <p:sldLayoutId id="2147483744" r:id="rId66"/>
    <p:sldLayoutId id="2147483678" r:id="rId67"/>
    <p:sldLayoutId id="2147483664" r:id="rId68"/>
    <p:sldLayoutId id="2147483666" r:id="rId69"/>
    <p:sldLayoutId id="2147483667" r:id="rId70"/>
    <p:sldLayoutId id="2147483668" r:id="rId71"/>
    <p:sldLayoutId id="2147483739" r:id="rId72"/>
    <p:sldLayoutId id="2147483740" r:id="rId73"/>
    <p:sldLayoutId id="2147483741" r:id="rId74"/>
    <p:sldLayoutId id="2147483742" r:id="rId75"/>
    <p:sldLayoutId id="2147483679" r:id="rId76"/>
    <p:sldLayoutId id="2147483706" r:id="rId77"/>
    <p:sldLayoutId id="2147483705" r:id="rId78"/>
    <p:sldLayoutId id="2147483743" r:id="rId7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2B5C"/>
          </a:solidFill>
          <a:latin typeface="+mn-lt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rgbClr val="352C2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52C2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52C2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52C2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52C2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3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Czysty kod, SOLID, </a:t>
            </a:r>
            <a:r>
              <a:rPr lang="pl-PL" dirty="0" err="1"/>
              <a:t>refaktoring</a:t>
            </a:r>
            <a:r>
              <a:rPr lang="pl-PL" dirty="0"/>
              <a:t>, </a:t>
            </a:r>
            <a:r>
              <a:rPr lang="pl-PL" dirty="0" err="1"/>
              <a:t>xUnit.Net</a:t>
            </a:r>
            <a:r>
              <a:rPr lang="pl-PL" dirty="0"/>
              <a:t>, wzorce projektowe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6517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49" y="255308"/>
            <a:ext cx="7886700" cy="905069"/>
          </a:xfrm>
        </p:spPr>
        <p:txBody>
          <a:bodyPr>
            <a:normAutofit fontScale="90000"/>
          </a:bodyPr>
          <a:lstStyle/>
          <a:p>
            <a:r>
              <a:rPr lang="pl-PL" dirty="0"/>
              <a:t>Nie stosujemy jedno-literówek, które trzeba sobie potem tłumaczyć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pPr marL="0" indent="0" algn="ctr">
              <a:buNone/>
            </a:pPr>
            <a:r>
              <a:rPr lang="pl-PL" sz="1600" dirty="0">
                <a:latin typeface="+mn-lt"/>
              </a:rPr>
              <a:t>Może dla nas nie problem to zapamiętać, </a:t>
            </a:r>
            <a:r>
              <a:rPr lang="pl-PL" sz="1600" b="1" dirty="0">
                <a:solidFill>
                  <a:srgbClr val="FF0000"/>
                </a:solidFill>
                <a:latin typeface="+mn-lt"/>
              </a:rPr>
              <a:t>ale</a:t>
            </a:r>
            <a:r>
              <a:rPr lang="pl-PL" sz="1600" dirty="0">
                <a:solidFill>
                  <a:srgbClr val="FF0000"/>
                </a:solidFill>
                <a:latin typeface="+mn-lt"/>
              </a:rPr>
              <a:t> 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FF0000"/>
                </a:solidFill>
                <a:latin typeface="+mn-lt"/>
              </a:rPr>
              <a:t>,,profesjonaliści piszą kod zrozumiały dla innych” </a:t>
            </a:r>
            <a:endParaRPr lang="pl-PL" sz="1600" dirty="0">
              <a:solidFill>
                <a:srgbClr val="FF0000"/>
              </a:solidFill>
              <a:latin typeface="+mn-lt"/>
            </a:endParaRPr>
          </a:p>
          <a:p>
            <a:pPr marL="0" indent="0" algn="ctr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 algn="ctr">
              <a:buNone/>
            </a:pPr>
            <a:r>
              <a:rPr lang="pl-PL" sz="1600" dirty="0">
                <a:latin typeface="+mn-lt"/>
              </a:rPr>
              <a:t> Wyjątkiem są liczniki pętli</a:t>
            </a: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00" y="1532023"/>
            <a:ext cx="4054693" cy="41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raz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82" y="4054091"/>
            <a:ext cx="3975536" cy="935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39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Nazwy klas mają rzeczowniki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Obraz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96" y="2940268"/>
            <a:ext cx="2798379" cy="1868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747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 </a:t>
            </a:r>
            <a:r>
              <a:rPr lang="pl-PL" dirty="0" smtClean="0"/>
              <a:t>Spójny </a:t>
            </a:r>
            <a:r>
              <a:rPr lang="pl-PL" dirty="0"/>
              <a:t>leksykon – jedno słowo na zagadnienie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1600" dirty="0" err="1" smtClean="0">
                <a:latin typeface="+mn-lt"/>
              </a:rPr>
              <a:t>Save</a:t>
            </a:r>
            <a:r>
              <a:rPr lang="pl-PL" sz="1600" dirty="0">
                <a:latin typeface="+mn-lt"/>
              </a:rPr>
              <a:t>, Zapisz, Insert, </a:t>
            </a:r>
            <a:r>
              <a:rPr lang="pl-PL" sz="1600" dirty="0" err="1">
                <a:latin typeface="+mn-lt"/>
              </a:rPr>
              <a:t>Add</a:t>
            </a:r>
            <a:endParaRPr lang="pl-PL" sz="1600" dirty="0">
              <a:latin typeface="+mn-lt"/>
            </a:endParaRP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775139"/>
            <a:ext cx="4705350" cy="73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1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 tworzymy choinek w kodzie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92" y="2147093"/>
            <a:ext cx="54768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Zmiana choinki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805" y="2164501"/>
            <a:ext cx="6038850" cy="2752725"/>
          </a:xfrm>
          <a:prstGeom prst="rect">
            <a:avLst/>
          </a:prstGeo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6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Niezrozumiały </a:t>
            </a:r>
            <a:r>
              <a:rPr lang="pl-PL" dirty="0" err="1" smtClean="0"/>
              <a:t>if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90" y="2251269"/>
            <a:ext cx="74485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2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Zrozumiały </a:t>
            </a:r>
            <a:r>
              <a:rPr lang="pl-PL" dirty="0" err="1" smtClean="0"/>
              <a:t>if</a:t>
            </a:r>
            <a:r>
              <a:rPr lang="pl-PL" dirty="0" smtClean="0"/>
              <a:t>?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362" y="3499644"/>
            <a:ext cx="4105275" cy="523875"/>
          </a:xfrm>
          <a:prstGeom prst="rect">
            <a:avLst/>
          </a:prstGeo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3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Komentarze, formatowanie plików</a:t>
            </a:r>
            <a:br>
              <a:rPr lang="pl-PL" b="1" dirty="0"/>
            </a:b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Symbol zastępczy zawartości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4" y="2566806"/>
            <a:ext cx="3933333" cy="24006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rostokąt 6"/>
          <p:cNvSpPr/>
          <p:nvPr/>
        </p:nvSpPr>
        <p:spPr>
          <a:xfrm>
            <a:off x="413924" y="1701101"/>
            <a:ext cx="76620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0"/>
              </a:spcAft>
            </a:pPr>
            <a:r>
              <a:rPr lang="pl-PL" sz="2400" b="1" dirty="0">
                <a:ea typeface="Times New Roman" panose="02020603050405020304" pitchFamily="18" charset="0"/>
              </a:rPr>
              <a:t>N</a:t>
            </a:r>
            <a:r>
              <a:rPr lang="pl-PL" sz="1600" dirty="0">
                <a:ea typeface="Times New Roman" panose="02020603050405020304" pitchFamily="18" charset="0"/>
              </a:rPr>
              <a:t>iewiele jest rzeczy tak pomocnych jak dobrze umieszczony komentarz. Jednocześnie nic tak nie zaciemnia modułu jak kilka zbyt dogmatycznych komentarzy. </a:t>
            </a:r>
            <a:endParaRPr lang="pl-PL" sz="16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4098106" y="2678387"/>
            <a:ext cx="44172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l-PL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ktualizujemy komentarze, nic nie jest tak szkodliwe jak stary komentarza, szerzący kłamstwa i dezinformację.</a:t>
            </a:r>
            <a:endParaRPr lang="pl-PL" sz="1600" dirty="0"/>
          </a:p>
        </p:txBody>
      </p:sp>
      <p:sp>
        <p:nvSpPr>
          <p:cNvPr id="15" name="Prostokąt 14"/>
          <p:cNvSpPr/>
          <p:nvPr/>
        </p:nvSpPr>
        <p:spPr>
          <a:xfrm>
            <a:off x="4098106" y="3691326"/>
            <a:ext cx="4659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pl-PL" sz="2400" b="1" dirty="0">
                <a:ea typeface="Times New Roman" panose="02020603050405020304" pitchFamily="18" charset="0"/>
              </a:rPr>
              <a:t>J</a:t>
            </a:r>
            <a:r>
              <a:rPr lang="pl-PL" sz="1600" dirty="0">
                <a:ea typeface="Times New Roman" panose="02020603050405020304" pitchFamily="18" charset="0"/>
              </a:rPr>
              <a:t>edną z często spotykanych powodów pisania komentarzy jest zagmatwany mało czytelny kod do zrozumienia, precyzyjny i czytelny kod z małą liczbą komentarzy jest o wiele lepszy</a:t>
            </a:r>
            <a:endParaRPr lang="pl-PL" sz="16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12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Komentarze przykład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85" y="3314707"/>
            <a:ext cx="6258745" cy="249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551" y="140138"/>
            <a:ext cx="3933163" cy="303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1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Zakomentowany</a:t>
            </a:r>
            <a:r>
              <a:rPr lang="pl-PL" dirty="0"/>
              <a:t> kod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sz="1600" b="1" i="1" dirty="0" smtClean="0">
              <a:solidFill>
                <a:srgbClr val="FF0000"/>
              </a:solidFill>
              <a:latin typeface="+mn-lt"/>
            </a:endParaRPr>
          </a:p>
          <a:p>
            <a:pPr marL="0" indent="0">
              <a:buNone/>
            </a:pPr>
            <a:endParaRPr lang="pl-PL" sz="1600" b="1" i="1" dirty="0">
              <a:solidFill>
                <a:srgbClr val="FF0000"/>
              </a:solidFill>
              <a:latin typeface="+mn-lt"/>
            </a:endParaRPr>
          </a:p>
          <a:p>
            <a:pPr marL="0" indent="0">
              <a:buNone/>
            </a:pPr>
            <a:r>
              <a:rPr lang="pl-PL" sz="1600" b="1" i="1" dirty="0" smtClean="0">
                <a:solidFill>
                  <a:srgbClr val="FF0000"/>
                </a:solidFill>
                <a:latin typeface="+mn-lt"/>
              </a:rPr>
              <a:t>Niewiele </a:t>
            </a:r>
            <a:r>
              <a:rPr lang="pl-PL" sz="1600" b="1" i="1" dirty="0">
                <a:solidFill>
                  <a:srgbClr val="FF0000"/>
                </a:solidFill>
                <a:latin typeface="+mn-lt"/>
              </a:rPr>
              <a:t>jest praktyk tak nieprofesjonalnych ,jak za komentowanie kodu!</a:t>
            </a:r>
            <a:endParaRPr lang="pl-PL" sz="1600" dirty="0">
              <a:solidFill>
                <a:srgbClr val="FF0000"/>
              </a:solidFill>
              <a:latin typeface="+mn-lt"/>
            </a:endParaRPr>
          </a:p>
          <a:p>
            <a:pPr marL="0" indent="0">
              <a:buNone/>
            </a:pPr>
            <a:r>
              <a:rPr lang="pl-PL" sz="1600" i="1" dirty="0">
                <a:latin typeface="+mn-lt"/>
              </a:rPr>
              <a:t> Nie rób tego. Inni programiści którzy zobaczą taki za komentowany kod, nie będą mieli odwagi go usunąć. Uznają ze jest tak z jakiego powodu i że jest zbyt ważny aby go usunąć</a:t>
            </a:r>
            <a:r>
              <a:rPr lang="pl-PL" sz="1600" dirty="0">
                <a:latin typeface="+mn-lt"/>
              </a:rPr>
              <a:t>. 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W latach sześćdziesiątych ubiegłego wieku komentowanie kodu mogło być przydatne. Jednak od bardzo długiego czasu mamy już dobre systemy kontroli wersji.</a:t>
            </a: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4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Praktyki stosowane w paradygmacie obiektowym (Czysty kod) 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Symbol zastępczy zawartości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83" y="2104000"/>
            <a:ext cx="6547945" cy="4265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801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Dobra strona komentarzy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latin typeface="+mn-lt"/>
              </a:rPr>
              <a:t>W </a:t>
            </a:r>
            <a:r>
              <a:rPr lang="pl-PL" dirty="0">
                <a:latin typeface="+mn-lt"/>
              </a:rPr>
              <a:t>niektórych przypadkach komentarze zawierają informację nie tylko o implementacji, ale także o powodach podjęcia danej decyzji.</a:t>
            </a:r>
          </a:p>
          <a:p>
            <a:pPr marL="0" indent="0">
              <a:buNone/>
            </a:pPr>
            <a:r>
              <a:rPr lang="pl-PL" dirty="0">
                <a:latin typeface="+mn-lt"/>
              </a:rPr>
              <a:t> </a:t>
            </a:r>
            <a:endParaRPr lang="pl-PL" dirty="0" smtClean="0">
              <a:latin typeface="+mn-lt"/>
            </a:endParaRPr>
          </a:p>
          <a:p>
            <a:r>
              <a:rPr lang="pl-PL" dirty="0" smtClean="0">
                <a:latin typeface="+mn-lt"/>
              </a:rPr>
              <a:t>Czasami </a:t>
            </a:r>
            <a:r>
              <a:rPr lang="pl-PL" dirty="0">
                <a:latin typeface="+mn-lt"/>
              </a:rPr>
              <a:t>przydatne jest wytłumaczenie znaczenia niejasnych argumentów lub zwracanych wartości.</a:t>
            </a:r>
          </a:p>
          <a:p>
            <a:pPr marL="0" indent="0">
              <a:buNone/>
            </a:pPr>
            <a:r>
              <a:rPr lang="pl-PL" dirty="0">
                <a:latin typeface="+mn-lt"/>
              </a:rPr>
              <a:t> </a:t>
            </a:r>
          </a:p>
          <a:p>
            <a:r>
              <a:rPr lang="pl-PL" dirty="0" smtClean="0">
                <a:latin typeface="+mn-lt"/>
              </a:rPr>
              <a:t>Komentarze </a:t>
            </a:r>
            <a:r>
              <a:rPr lang="pl-PL" dirty="0">
                <a:latin typeface="+mn-lt"/>
              </a:rPr>
              <a:t>mogą również służyć do ostrzegania innych programistów o określonych konsekwencjach wykonania kodu, lub czemu dany fragment musiał zostać zastąpiony, wyłączony. </a:t>
            </a:r>
          </a:p>
          <a:p>
            <a:pPr marL="0" indent="0">
              <a:buNone/>
            </a:pPr>
            <a:r>
              <a:rPr lang="pl-PL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b="1" i="1" u="sng" dirty="0">
                <a:latin typeface="+mn-lt"/>
              </a:rPr>
              <a:t>Komentarze TODO </a:t>
            </a:r>
            <a:endParaRPr lang="pl-PL" b="1" dirty="0">
              <a:latin typeface="+mn-lt"/>
            </a:endParaRPr>
          </a:p>
          <a:p>
            <a:pPr marL="0" indent="0">
              <a:buNone/>
            </a:pPr>
            <a:r>
              <a:rPr lang="pl-PL" i="1" dirty="0">
                <a:latin typeface="+mn-lt"/>
              </a:rPr>
              <a:t> </a:t>
            </a:r>
            <a:endParaRPr lang="pl-PL" dirty="0">
              <a:latin typeface="+mn-lt"/>
            </a:endParaRPr>
          </a:p>
          <a:p>
            <a:pPr marL="0" indent="0">
              <a:buNone/>
            </a:pPr>
            <a:r>
              <a:rPr lang="pl-PL" dirty="0">
                <a:latin typeface="+mn-lt"/>
              </a:rPr>
              <a:t>Czasami dobrym pomysłem jest pozostawianie notatek do zrobienia w postaci komentarzy.</a:t>
            </a: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2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Formatowanie </a:t>
            </a:r>
            <a:r>
              <a:rPr lang="pl-PL" dirty="0" smtClean="0"/>
              <a:t>projektów/plików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8650" y="2363076"/>
            <a:ext cx="7886700" cy="1885731"/>
          </a:xfrm>
        </p:spPr>
        <p:txBody>
          <a:bodyPr/>
          <a:lstStyle/>
          <a:p>
            <a:pPr marL="0" indent="0">
              <a:buNone/>
            </a:pPr>
            <a:r>
              <a:rPr lang="pl-PL" sz="1800" i="1" dirty="0" smtClean="0">
                <a:latin typeface="+mn-lt"/>
              </a:rPr>
              <a:t>,,Gdy </a:t>
            </a:r>
            <a:r>
              <a:rPr lang="pl-PL" sz="1800" i="1" dirty="0">
                <a:latin typeface="+mn-lt"/>
              </a:rPr>
              <a:t>ludzie zaglądają pod maskę projektu, chcą być oczarowani elegancją, spójnością i zauważalną dbałością o szczegóły</a:t>
            </a:r>
            <a:r>
              <a:rPr lang="pl-PL" sz="1800" i="1" dirty="0" smtClean="0">
                <a:latin typeface="+mn-lt"/>
              </a:rPr>
              <a:t>.”</a:t>
            </a:r>
            <a:endParaRPr lang="pl-PL" sz="1800" i="1" dirty="0">
              <a:latin typeface="+mn-lt"/>
            </a:endParaRP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Metafora gazety 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747606" y="1781503"/>
            <a:ext cx="4767743" cy="4316632"/>
          </a:xfrm>
        </p:spPr>
        <p:txBody>
          <a:bodyPr/>
          <a:lstStyle/>
          <a:p>
            <a:pPr marL="0" indent="0">
              <a:buNone/>
            </a:pPr>
            <a:r>
              <a:rPr lang="pl-PL" sz="2400" b="1" dirty="0">
                <a:latin typeface="+mn-lt"/>
              </a:rPr>
              <a:t>P</a:t>
            </a:r>
            <a:r>
              <a:rPr lang="pl-PL" sz="1600" dirty="0">
                <a:latin typeface="+mn-lt"/>
              </a:rPr>
              <a:t>omyślmy o dobrze napisanym artykule w gazecie. Czytamy go od góry do dołu, Na górze oczekujemy nagłówka, który informuje nas o temacie danego artykułu i pozwala zdecydować czy chcemy przeczytać całość</a:t>
            </a:r>
            <a:r>
              <a:rPr lang="pl-PL" sz="1600" dirty="0" smtClean="0">
                <a:latin typeface="+mn-lt"/>
              </a:rPr>
              <a:t>. </a:t>
            </a:r>
            <a:r>
              <a:rPr lang="pl-PL" sz="1600" dirty="0">
                <a:latin typeface="+mn-lt"/>
              </a:rPr>
              <a:t>Gdy kontynuujemy lekturę w dół kolumny liczba szczegółów zwiększa się, są to daty nazwiska cytaty i twierdzenia.</a:t>
            </a: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00" y="1573591"/>
            <a:ext cx="3537306" cy="333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255308"/>
            <a:ext cx="7886700" cy="905069"/>
          </a:xfrm>
        </p:spPr>
        <p:txBody>
          <a:bodyPr>
            <a:normAutofit fontScale="90000"/>
          </a:bodyPr>
          <a:lstStyle/>
          <a:p>
            <a:r>
              <a:rPr lang="pl-PL" dirty="0"/>
              <a:t> Chcemy aby nasz kod źródłowy był podobny do takiego artykułu w gazecie</a:t>
            </a:r>
            <a:r>
              <a:rPr lang="pl-PL" i="1" dirty="0"/>
              <a:t>.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1600" dirty="0" smtClean="0">
                <a:latin typeface="+mn-lt"/>
              </a:rPr>
              <a:t>Nazwa </a:t>
            </a:r>
            <a:r>
              <a:rPr lang="pl-PL" sz="1600" dirty="0">
                <a:latin typeface="+mn-lt"/>
              </a:rPr>
              <a:t>pliku ma być prosta i sugestywna, powinna wystarczyć nam do stwierdzenia czy jesteśmy we właściwym module czy nie. </a:t>
            </a:r>
          </a:p>
          <a:p>
            <a:pPr marL="0" indent="0">
              <a:buNone/>
            </a:pPr>
            <a:endParaRPr lang="pl-PL" sz="1600" dirty="0" smtClean="0">
              <a:latin typeface="+mn-lt"/>
            </a:endParaRPr>
          </a:p>
          <a:p>
            <a:r>
              <a:rPr lang="pl-PL" sz="1600" dirty="0" smtClean="0">
                <a:latin typeface="+mn-lt"/>
              </a:rPr>
              <a:t>Górne </a:t>
            </a:r>
            <a:r>
              <a:rPr lang="pl-PL" sz="1600" dirty="0">
                <a:latin typeface="+mn-lt"/>
              </a:rPr>
              <a:t>partie pliku źródłowego mają zawierać algorytm i koncepcje najwyższego poziomu.</a:t>
            </a:r>
          </a:p>
          <a:p>
            <a:pPr marL="0" indent="0">
              <a:buNone/>
            </a:pPr>
            <a:endParaRPr lang="pl-PL" sz="1600" dirty="0">
              <a:latin typeface="+mn-lt"/>
            </a:endParaRPr>
          </a:p>
          <a:p>
            <a:r>
              <a:rPr lang="pl-PL" sz="1600" dirty="0" smtClean="0">
                <a:latin typeface="+mn-lt"/>
              </a:rPr>
              <a:t>Liczba </a:t>
            </a:r>
            <a:r>
              <a:rPr lang="pl-PL" sz="1600" dirty="0">
                <a:latin typeface="+mn-lt"/>
              </a:rPr>
              <a:t>szczegółów powinna zwiększać się wraz ze schodzeniem w dół pliku, aż do funkcji oraz szczegółów na najniższym poziomie. </a:t>
            </a:r>
          </a:p>
          <a:p>
            <a:pPr marL="0" indent="0">
              <a:buNone/>
            </a:pPr>
            <a:endParaRPr lang="pl-PL" sz="1600" dirty="0">
              <a:latin typeface="+mn-lt"/>
            </a:endParaRPr>
          </a:p>
          <a:p>
            <a:r>
              <a:rPr lang="pl-PL" sz="1600" dirty="0" smtClean="0">
                <a:latin typeface="+mn-lt"/>
              </a:rPr>
              <a:t>Koncepcje </a:t>
            </a:r>
            <a:r>
              <a:rPr lang="pl-PL" sz="1600" dirty="0">
                <a:latin typeface="+mn-lt"/>
              </a:rPr>
              <a:t>które są ze sobą ściśle związane powinny znajdować się w niewielkiej odległości od siebie. Jasne jest ze zasada ta nie może być stosowana w przypadku koncepcji znajdujących się w osobnych plikach</a:t>
            </a:r>
            <a:r>
              <a:rPr lang="pl-PL" sz="1600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pl-PL" sz="1600" dirty="0">
              <a:latin typeface="+mn-lt"/>
            </a:endParaRPr>
          </a:p>
          <a:p>
            <a:r>
              <a:rPr lang="pl-PL" sz="1600" dirty="0" smtClean="0">
                <a:latin typeface="+mn-lt"/>
              </a:rPr>
              <a:t>Zmienne </a:t>
            </a:r>
            <a:r>
              <a:rPr lang="pl-PL" sz="1600" dirty="0">
                <a:latin typeface="+mn-lt"/>
              </a:rPr>
              <a:t>powinny być zdeklarowane tak blisko miejsca ich użycia, jak tylko to możliwe. Ponieważ nasze zmienne są bardzo krótkie, zmienne lokalne powinny znajdować się na początku każdej funkcji</a:t>
            </a: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Funkcje</a:t>
            </a:r>
            <a:r>
              <a:rPr lang="pl-PL" b="1" dirty="0"/>
              <a:t/>
            </a:r>
            <a:br>
              <a:rPr lang="pl-PL" b="1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0" y="1150143"/>
            <a:ext cx="4247799" cy="4830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600" b="1" i="1" u="sng" dirty="0">
                <a:latin typeface="+mn-lt"/>
              </a:rPr>
              <a:t>Małe funkcje </a:t>
            </a: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2400" b="1" dirty="0" smtClean="0">
                <a:latin typeface="+mn-lt"/>
              </a:rPr>
              <a:t>P</a:t>
            </a:r>
            <a:r>
              <a:rPr lang="pl-PL" sz="1600" dirty="0" smtClean="0">
                <a:latin typeface="+mn-lt"/>
              </a:rPr>
              <a:t>ierwsza </a:t>
            </a:r>
            <a:r>
              <a:rPr lang="pl-PL" sz="1600" dirty="0">
                <a:latin typeface="+mn-lt"/>
              </a:rPr>
              <a:t>zasada dotycząca konstruowania funkcji jest taka, że powinny być małe!  </a:t>
            </a:r>
            <a:endParaRPr lang="pl-PL" sz="1600" dirty="0" smtClean="0">
              <a:latin typeface="+mn-lt"/>
            </a:endParaRPr>
          </a:p>
          <a:p>
            <a:pPr marL="0" indent="0">
              <a:buNone/>
            </a:pP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2400" b="1" dirty="0">
                <a:latin typeface="+mn-lt"/>
              </a:rPr>
              <a:t>D</a:t>
            </a:r>
            <a:r>
              <a:rPr lang="pl-PL" sz="1600" dirty="0">
                <a:latin typeface="+mn-lt"/>
              </a:rPr>
              <a:t>ruga zasada mówi, że powinny być mniejsze, niż są .</a:t>
            </a:r>
          </a:p>
          <a:p>
            <a:pPr marL="0" indent="0">
              <a:buNone/>
            </a:pPr>
            <a:endParaRPr lang="pl-PL" sz="1600" dirty="0">
              <a:latin typeface="+mn-lt"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150143"/>
            <a:ext cx="3848735" cy="24522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rostokąt 6"/>
          <p:cNvSpPr/>
          <p:nvPr/>
        </p:nvSpPr>
        <p:spPr>
          <a:xfrm>
            <a:off x="724046" y="4165024"/>
            <a:ext cx="72757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1600" dirty="0">
                <a:ea typeface="Times New Roman" panose="02020603050405020304" pitchFamily="18" charset="0"/>
              </a:rPr>
              <a:t>50 wierszy max – tyle jest się w stanie ogarnąć wzrokiem bez </a:t>
            </a:r>
            <a:r>
              <a:rPr lang="pl-PL" sz="1600" dirty="0" err="1">
                <a:ea typeface="Times New Roman" panose="02020603050405020304" pitchFamily="18" charset="0"/>
              </a:rPr>
              <a:t>scrollowania</a:t>
            </a:r>
            <a:r>
              <a:rPr lang="pl-PL" sz="1600" dirty="0">
                <a:ea typeface="Times New Roman" panose="02020603050405020304" pitchFamily="18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pl-PL" sz="1600" dirty="0">
                <a:ea typeface="Times New Roman" panose="02020603050405020304" pitchFamily="18" charset="0"/>
              </a:rPr>
              <a:t> 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1600" dirty="0">
                <a:ea typeface="Times New Roman" panose="02020603050405020304" pitchFamily="18" charset="0"/>
              </a:rPr>
              <a:t>Metody piszemy z dużych liter (nie ważne czy są prywatne czy publiczne) </a:t>
            </a:r>
          </a:p>
          <a:p>
            <a:pPr>
              <a:spcAft>
                <a:spcPts val="0"/>
              </a:spcAft>
            </a:pPr>
            <a:r>
              <a:rPr lang="pl-PL" sz="1600" dirty="0">
                <a:ea typeface="Times New Roman" panose="02020603050405020304" pitchFamily="18" charset="0"/>
              </a:rPr>
              <a:t> 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1600" dirty="0">
                <a:ea typeface="Times New Roman" panose="02020603050405020304" pitchFamily="18" charset="0"/>
              </a:rPr>
              <a:t>Spójne nazwy, opowiadające historię</a:t>
            </a:r>
          </a:p>
          <a:p>
            <a:pPr marL="457200">
              <a:spcAft>
                <a:spcPts val="0"/>
              </a:spcAft>
            </a:pPr>
            <a:r>
              <a:rPr lang="pl-PL" sz="1600" dirty="0">
                <a:ea typeface="Times New Roman" panose="02020603050405020304" pitchFamily="18" charset="0"/>
              </a:rPr>
              <a:t> 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l-PL" sz="1600" dirty="0">
                <a:ea typeface="Times New Roman" panose="02020603050405020304" pitchFamily="18" charset="0"/>
              </a:rPr>
              <a:t> Nie bójmy się długich nazw</a:t>
            </a:r>
            <a:endParaRPr lang="pl-PL" sz="16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600" b="1" i="1" u="sng" dirty="0">
                <a:latin typeface="+mn-lt"/>
              </a:rPr>
              <a:t>Instrukcje </a:t>
            </a:r>
            <a:r>
              <a:rPr lang="pl-PL" sz="1600" b="1" i="1" u="sng" dirty="0" err="1">
                <a:latin typeface="+mn-lt"/>
              </a:rPr>
              <a:t>if</a:t>
            </a:r>
            <a:r>
              <a:rPr lang="pl-PL" sz="1600" b="1" i="1" u="sng" dirty="0">
                <a:latin typeface="+mn-lt"/>
              </a:rPr>
              <a:t> w funkcji</a:t>
            </a: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W przypadku instrukcji </a:t>
            </a:r>
            <a:r>
              <a:rPr lang="pl-PL" sz="1600" dirty="0" err="1">
                <a:latin typeface="+mn-lt"/>
              </a:rPr>
              <a:t>if</a:t>
            </a:r>
            <a:r>
              <a:rPr lang="pl-PL" sz="1600" dirty="0">
                <a:latin typeface="+mn-lt"/>
              </a:rPr>
              <a:t> jeżeli warunek posiada powyżej 3 warunków zamieniamy warunek na funkcję z nazwą która określa jakie założenie warunek musi spełnić.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  <a:endParaRPr lang="pl-PL" sz="1600" dirty="0" smtClean="0">
              <a:latin typeface="+mn-lt"/>
            </a:endParaRPr>
          </a:p>
          <a:p>
            <a:pPr marL="0" indent="0">
              <a:buNone/>
            </a:pPr>
            <a:r>
              <a:rPr lang="pl-PL" sz="1600" b="1" i="1" u="sng" dirty="0" smtClean="0">
                <a:latin typeface="+mn-lt"/>
              </a:rPr>
              <a:t> </a:t>
            </a:r>
            <a:r>
              <a:rPr lang="pl-PL" sz="1600" b="1" i="1" u="sng" dirty="0">
                <a:latin typeface="+mn-lt"/>
              </a:rPr>
              <a:t>Wykonuj jedną czynność(!!!) </a:t>
            </a: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Funkcje powinny wykonywać tylko jedną operację i powinno robić to dobrze i powinny robić tylko to.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  <a:r>
              <a:rPr lang="pl-PL" sz="1600" i="1" u="sng" dirty="0" smtClean="0">
                <a:latin typeface="+mn-lt"/>
              </a:rPr>
              <a:t> </a:t>
            </a:r>
            <a:r>
              <a:rPr lang="pl-PL" sz="1600" b="1" i="1" u="sng" dirty="0">
                <a:latin typeface="+mn-lt"/>
              </a:rPr>
              <a:t>Jeden poziom abstrakcji w funkcji</a:t>
            </a: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 Aby upewnić się że nasze funkcje wykonują „jedną operację” musimy sprawdzić czy instrukcje są na tym samym poziomie abstrakcji.</a:t>
            </a: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9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sz="1900" b="1" i="1" u="sng" dirty="0" smtClean="0">
                <a:latin typeface="+mn-lt"/>
                <a:cs typeface="Times New Roman" panose="02020603050405020304" pitchFamily="18" charset="0"/>
              </a:rPr>
              <a:t>Zasada </a:t>
            </a:r>
            <a:r>
              <a:rPr lang="pl-PL" sz="1900" b="1" i="1" u="sng" dirty="0">
                <a:latin typeface="+mn-lt"/>
                <a:cs typeface="Times New Roman" panose="02020603050405020304" pitchFamily="18" charset="0"/>
              </a:rPr>
              <a:t>zstępująca </a:t>
            </a:r>
            <a:endParaRPr lang="pl-PL" sz="1900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l-PL" sz="1900" dirty="0">
                <a:latin typeface="+mn-lt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pl-PL" sz="1900" dirty="0">
                <a:latin typeface="+mn-lt"/>
                <a:cs typeface="Times New Roman" panose="02020603050405020304" pitchFamily="18" charset="0"/>
              </a:rPr>
              <a:t>Chcemy czytać kod od góry do dołu – chcemy aby po każdej funkcji znajdowała się kolejna na następnym poziomie abstrakcji, dzięki czemu czytając program schodzimy o jedne poziom abstrakcji niżej wraz z przejściem do kolejnej funkcji w pliku. </a:t>
            </a:r>
          </a:p>
          <a:p>
            <a:pPr marL="0" indent="0">
              <a:buNone/>
            </a:pPr>
            <a:r>
              <a:rPr lang="pl-PL" sz="1900" dirty="0">
                <a:latin typeface="+mn-lt"/>
                <a:cs typeface="Times New Roman" panose="02020603050405020304" pitchFamily="18" charset="0"/>
              </a:rPr>
              <a:t> </a:t>
            </a:r>
            <a:endParaRPr lang="pl-PL" sz="1900" dirty="0" smtClean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l-PL" sz="1900" b="1" i="1" u="sng" dirty="0" smtClean="0">
                <a:latin typeface="+mn-lt"/>
                <a:cs typeface="Times New Roman" panose="02020603050405020304" pitchFamily="18" charset="0"/>
              </a:rPr>
              <a:t>Argumenty</a:t>
            </a:r>
            <a:endParaRPr lang="pl-PL" sz="1900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l-PL" sz="1900" b="1" i="1" dirty="0">
                <a:latin typeface="+mn-lt"/>
                <a:cs typeface="Times New Roman" panose="02020603050405020304" pitchFamily="18" charset="0"/>
              </a:rPr>
              <a:t> </a:t>
            </a:r>
            <a:endParaRPr lang="pl-PL" sz="1900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l-PL" sz="1900" dirty="0">
                <a:latin typeface="+mn-lt"/>
                <a:cs typeface="Times New Roman" panose="02020603050405020304" pitchFamily="18" charset="0"/>
              </a:rPr>
              <a:t>Argumenty są kłopotliwe – wymagają użycia sporej ilości energii koncepcyjnej oraz kłopotliwe z punktu widzenia testowania – testowanie wszystkich kombinacji argumentów jest czasochłonne. (!) argumenty wyjściowe są trudniejsze do zrumienia niż argumenty wyjściowe – czytając funkcję zwykle zakładamy, że dane wchodzą do funkcji przez argumenty i wychodzą przez wartość zwracaną.</a:t>
            </a:r>
          </a:p>
          <a:p>
            <a:pPr marL="0" indent="0">
              <a:buNone/>
            </a:pPr>
            <a:r>
              <a:rPr lang="pl-PL" sz="1900" dirty="0">
                <a:latin typeface="+mn-lt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pl-PL" sz="1900" dirty="0">
                <a:latin typeface="+mn-lt"/>
                <a:cs typeface="Times New Roman" panose="02020603050405020304" pitchFamily="18" charset="0"/>
              </a:rPr>
              <a:t>Zwykle nie oczekujemy, że dane będą wychodziły z funkcji przez argumenty – z tego powodu argumenty wyjściowe powodują często konieczność powtarzania analizy.</a:t>
            </a:r>
          </a:p>
          <a:p>
            <a:pPr marL="0" indent="0">
              <a:buNone/>
            </a:pPr>
            <a:r>
              <a:rPr lang="pl-PL" sz="1900" dirty="0">
                <a:latin typeface="+mn-lt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pl-PL" sz="1900" dirty="0">
                <a:latin typeface="+mn-lt"/>
                <a:cs typeface="Times New Roman" panose="02020603050405020304" pitchFamily="18" charset="0"/>
              </a:rPr>
              <a:t>Idealna liczba argumentów dla funkcji – 0. Nie więcej jak 3 argumenty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49" y="255308"/>
            <a:ext cx="7886700" cy="905069"/>
          </a:xfrm>
        </p:spPr>
        <p:txBody>
          <a:bodyPr/>
          <a:lstStyle/>
          <a:p>
            <a:r>
              <a:rPr lang="pl-PL" dirty="0" smtClean="0"/>
              <a:t>Funkcje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8649" y="967828"/>
            <a:ext cx="7886700" cy="48307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sz="1700" b="1" i="1" u="sng" dirty="0">
                <a:latin typeface="+mn-lt"/>
              </a:rPr>
              <a:t>Argumenty obiektowe </a:t>
            </a:r>
            <a:endParaRPr lang="pl-PL" sz="1700" dirty="0">
              <a:latin typeface="+mn-lt"/>
            </a:endParaRPr>
          </a:p>
          <a:p>
            <a:pPr marL="0" indent="0">
              <a:buNone/>
            </a:pPr>
            <a:r>
              <a:rPr lang="pl-PL" sz="17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700" dirty="0">
                <a:latin typeface="+mn-lt"/>
              </a:rPr>
              <a:t>Jeżeli wydaje się że funkcja wymaga więcej niż dwóch lub trzech argumentów, najprawdopodobniej powinny być one umieszczone w jednej klasie i przekazane jako obiekt do listy argumentów.</a:t>
            </a:r>
          </a:p>
          <a:p>
            <a:pPr marL="0" indent="0">
              <a:buNone/>
            </a:pPr>
            <a:r>
              <a:rPr lang="pl-PL" sz="17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700" b="1" i="1" u="sng" dirty="0">
                <a:latin typeface="+mn-lt"/>
              </a:rPr>
              <a:t>Unikanie efektów ubocznych</a:t>
            </a:r>
            <a:endParaRPr lang="pl-PL" sz="1700" dirty="0">
              <a:latin typeface="+mn-lt"/>
            </a:endParaRPr>
          </a:p>
          <a:p>
            <a:pPr marL="0" indent="0">
              <a:buNone/>
            </a:pPr>
            <a:r>
              <a:rPr lang="pl-PL" sz="17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700" dirty="0">
                <a:latin typeface="+mn-lt"/>
              </a:rPr>
              <a:t> Funkcja wykonując jedną operację nie może realizować innej w sposób ukryty. Czasem w niespodziewany sposób modyfikuje zmienną ze swojej klasy, parametry przekazane do funkcji lub ustawienia globalne. </a:t>
            </a:r>
          </a:p>
          <a:p>
            <a:pPr marL="0" indent="0">
              <a:buNone/>
            </a:pPr>
            <a:r>
              <a:rPr lang="pl-PL" sz="1700" dirty="0">
                <a:latin typeface="+mn-lt"/>
              </a:rPr>
              <a:t> </a:t>
            </a:r>
            <a:r>
              <a:rPr lang="pl-PL" sz="1700" b="1" i="1" dirty="0">
                <a:latin typeface="+mn-lt"/>
              </a:rPr>
              <a:t> </a:t>
            </a:r>
            <a:endParaRPr lang="pl-PL" sz="1700" dirty="0">
              <a:latin typeface="+mn-lt"/>
            </a:endParaRPr>
          </a:p>
          <a:p>
            <a:pPr marL="0" indent="0">
              <a:buNone/>
            </a:pPr>
            <a:r>
              <a:rPr lang="pl-PL" sz="1700" b="1" i="1" u="sng" dirty="0">
                <a:latin typeface="+mn-lt"/>
              </a:rPr>
              <a:t>Argumenty wyjściowe </a:t>
            </a:r>
            <a:endParaRPr lang="pl-PL" sz="1700" dirty="0">
              <a:latin typeface="+mn-lt"/>
            </a:endParaRPr>
          </a:p>
          <a:p>
            <a:pPr marL="0" indent="0">
              <a:buNone/>
            </a:pPr>
            <a:r>
              <a:rPr lang="pl-PL" sz="17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700" dirty="0">
                <a:latin typeface="+mn-lt"/>
              </a:rPr>
              <a:t>Dobry pomysłem jest unikanie stosowania parametrów wejściowych – jeżeli funkcja musi zmieniać stan czegokolwiek, powinna zmieniać stan własnego obiektu.</a:t>
            </a:r>
          </a:p>
          <a:p>
            <a:pPr marL="0" indent="0">
              <a:buNone/>
            </a:pPr>
            <a:r>
              <a:rPr lang="pl-PL" sz="1700" dirty="0">
                <a:latin typeface="+mn-lt"/>
              </a:rPr>
              <a:t>   </a:t>
            </a:r>
          </a:p>
          <a:p>
            <a:pPr marL="0" indent="0">
              <a:buNone/>
            </a:pPr>
            <a:r>
              <a:rPr lang="pl-PL" sz="1700" b="1" i="1" u="sng" dirty="0">
                <a:latin typeface="+mn-lt"/>
              </a:rPr>
              <a:t>Rozdzielenie poleceń i zapytań </a:t>
            </a:r>
            <a:endParaRPr lang="pl-PL" sz="1700" dirty="0">
              <a:latin typeface="+mn-lt"/>
            </a:endParaRPr>
          </a:p>
          <a:p>
            <a:pPr marL="0" indent="0">
              <a:buNone/>
            </a:pPr>
            <a:r>
              <a:rPr lang="pl-PL" sz="17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700" dirty="0">
                <a:latin typeface="+mn-lt"/>
              </a:rPr>
              <a:t>Funkcje powinny coś wykonywać albo odpowiadać na jakieś pytanie a nie robić te 2 rzeczy jednocześnie. Funkcja powinna albo zmieniać stan albo zwracać pewne informacje na temat tego obiektu.</a:t>
            </a: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Funkcje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600" b="1" i="1" u="sng" dirty="0">
                <a:latin typeface="+mn-lt"/>
              </a:rPr>
              <a:t>Wyodrębnienie bloków </a:t>
            </a:r>
            <a:r>
              <a:rPr lang="pl-PL" sz="1600" b="1" i="1" u="sng" dirty="0" err="1">
                <a:latin typeface="+mn-lt"/>
              </a:rPr>
              <a:t>try</a:t>
            </a:r>
            <a:r>
              <a:rPr lang="pl-PL" sz="1600" b="1" i="1" u="sng" dirty="0">
                <a:latin typeface="+mn-lt"/>
              </a:rPr>
              <a:t> </a:t>
            </a:r>
            <a:r>
              <a:rPr lang="pl-PL" sz="1600" b="1" i="1" u="sng" dirty="0" err="1">
                <a:latin typeface="+mn-lt"/>
              </a:rPr>
              <a:t>catch</a:t>
            </a:r>
            <a:r>
              <a:rPr lang="pl-PL" sz="1600" b="1" i="1" u="sng" dirty="0">
                <a:latin typeface="+mn-lt"/>
              </a:rPr>
              <a:t> i obsługa błędów jedną operacją </a:t>
            </a: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Bloki </a:t>
            </a:r>
            <a:r>
              <a:rPr lang="pl-PL" sz="1600" dirty="0" err="1">
                <a:latin typeface="+mn-lt"/>
              </a:rPr>
              <a:t>try</a:t>
            </a:r>
            <a:r>
              <a:rPr lang="pl-PL" sz="1600" dirty="0">
                <a:latin typeface="+mn-lt"/>
              </a:rPr>
              <a:t> </a:t>
            </a:r>
            <a:r>
              <a:rPr lang="pl-PL" sz="1600" dirty="0" err="1">
                <a:latin typeface="+mn-lt"/>
              </a:rPr>
              <a:t>catch</a:t>
            </a:r>
            <a:r>
              <a:rPr lang="pl-PL" sz="1600" dirty="0">
                <a:latin typeface="+mn-lt"/>
              </a:rPr>
              <a:t> naruszają strukturę kodu i mieszają przetwarzanie błędów ze zwykłym przetwarzaniem. Funkcje powinny wykonywać jedną operację. Obsługa błędów jest jedną operacją, dlatego obsługa błędów nie powinna wykonywać nic innego.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600" b="1" i="1" u="sng" dirty="0">
                <a:latin typeface="+mn-lt"/>
              </a:rPr>
              <a:t>Funkcje zależne </a:t>
            </a: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Jeśli jedna funkcja wywołuje inną , powinny być blisko siebie a funkcja wywołująca powinna być umieszczona powyżej wywoływanej.</a:t>
            </a: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Mądrze rzucaj wyjątki</a:t>
            </a:r>
            <a:br>
              <a:rPr lang="pl-PL" dirty="0" smtClean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92" y="2745091"/>
            <a:ext cx="59626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96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b="1" dirty="0"/>
              <a:t>Nazewnictwo</a:t>
            </a:r>
            <a:br>
              <a:rPr lang="pl-PL" b="1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latin typeface="+mn-lt"/>
              </a:rPr>
              <a:t>Reguły nazewnictwa dla identyfikatorów </a:t>
            </a:r>
          </a:p>
          <a:p>
            <a:pPr marL="0" indent="0">
              <a:buNone/>
            </a:pPr>
            <a:r>
              <a:rPr lang="pl-PL" sz="1800" dirty="0">
                <a:latin typeface="+mn-lt"/>
              </a:rPr>
              <a:t> </a:t>
            </a:r>
          </a:p>
          <a:p>
            <a:pPr marL="0" lvl="0" indent="0">
              <a:buNone/>
            </a:pPr>
            <a:r>
              <a:rPr lang="pl-PL" sz="1800" dirty="0">
                <a:latin typeface="+mn-lt"/>
              </a:rPr>
              <a:t>Aby rozróżnić słowa w identyfikatorze, należy wpisać wielką literę w pierwszym słowie każdego słowa w identyfikatorze</a:t>
            </a:r>
            <a:r>
              <a:rPr lang="pl-PL" sz="1800" dirty="0" smtClean="0">
                <a:latin typeface="+mn-lt"/>
              </a:rPr>
              <a:t>.</a:t>
            </a:r>
            <a:r>
              <a:rPr lang="pl-PL" sz="1800" dirty="0">
                <a:latin typeface="+mn-lt"/>
              </a:rPr>
              <a:t> </a:t>
            </a:r>
          </a:p>
          <a:p>
            <a:pPr marL="0" lvl="0" indent="0">
              <a:buNone/>
            </a:pPr>
            <a:r>
              <a:rPr lang="pl-PL" sz="1800" dirty="0">
                <a:latin typeface="+mn-lt"/>
              </a:rPr>
              <a:t> Nie używaj podkreśleń do rozróżniania słów</a:t>
            </a:r>
            <a:r>
              <a:rPr lang="pl-PL" sz="1800" dirty="0" smtClean="0">
                <a:latin typeface="+mn-lt"/>
              </a:rPr>
              <a:t>.</a:t>
            </a:r>
            <a:r>
              <a:rPr lang="pl-PL" sz="1800" dirty="0">
                <a:latin typeface="+mn-lt"/>
              </a:rPr>
              <a:t> </a:t>
            </a:r>
          </a:p>
          <a:p>
            <a:pPr marL="0" lvl="0" indent="0">
              <a:buNone/>
            </a:pPr>
            <a:r>
              <a:rPr lang="pl-PL" sz="1800" dirty="0">
                <a:latin typeface="+mn-lt"/>
              </a:rPr>
              <a:t>Istnieją dwa odpowiednie sposoby zapisywania wielkich liter identyfikatorów, w zależności od użycia identyfikatora:</a:t>
            </a:r>
          </a:p>
          <a:p>
            <a:pPr marL="0" indent="0">
              <a:buNone/>
            </a:pPr>
            <a:r>
              <a:rPr lang="pl-PL" sz="18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800" b="1" dirty="0" err="1">
                <a:latin typeface="+mn-lt"/>
              </a:rPr>
              <a:t>PascalCasing</a:t>
            </a:r>
            <a:r>
              <a:rPr lang="pl-PL" sz="1800" b="1" dirty="0">
                <a:latin typeface="+mn-lt"/>
              </a:rPr>
              <a:t> </a:t>
            </a:r>
            <a:endParaRPr lang="pl-PL" sz="1800" dirty="0">
              <a:latin typeface="+mn-lt"/>
            </a:endParaRPr>
          </a:p>
          <a:p>
            <a:pPr marL="0" indent="0">
              <a:buNone/>
            </a:pPr>
            <a:r>
              <a:rPr lang="pl-PL" sz="1800" b="1" dirty="0">
                <a:latin typeface="+mn-lt"/>
              </a:rPr>
              <a:t> </a:t>
            </a:r>
            <a:endParaRPr lang="pl-PL" sz="1800" dirty="0">
              <a:latin typeface="+mn-lt"/>
            </a:endParaRPr>
          </a:p>
          <a:p>
            <a:pPr marL="0" indent="0">
              <a:buNone/>
            </a:pPr>
            <a:r>
              <a:rPr lang="pl-PL" sz="1800" b="1" dirty="0" err="1">
                <a:latin typeface="+mn-lt"/>
              </a:rPr>
              <a:t>camelCasing</a:t>
            </a:r>
            <a:endParaRPr lang="pl-PL" sz="1800" dirty="0">
              <a:latin typeface="+mn-lt"/>
            </a:endParaRP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5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>
                <a:latin typeface="+mn-lt"/>
              </a:rPr>
              <a:t>Co jest złego w tym przypadku? Najogólniej mówiąc wszystko. Przy takim zastosowaniu konstrukcji </a:t>
            </a:r>
            <a:r>
              <a:rPr lang="pl-PL" sz="2000" dirty="0" err="1">
                <a:latin typeface="+mn-lt"/>
              </a:rPr>
              <a:t>throw</a:t>
            </a:r>
            <a:r>
              <a:rPr lang="pl-PL" sz="2000" dirty="0">
                <a:latin typeface="+mn-lt"/>
              </a:rPr>
              <a:t>, przekazaliśmy tylko komunikat błędu. Straciliśmy dwie często bardzo istotne rzeczy, czyli </a:t>
            </a:r>
            <a:r>
              <a:rPr lang="pl-PL" sz="2000" i="1" dirty="0" err="1">
                <a:latin typeface="+mn-lt"/>
              </a:rPr>
              <a:t>StackTrace</a:t>
            </a:r>
            <a:r>
              <a:rPr lang="pl-PL" sz="2000" dirty="0">
                <a:latin typeface="+mn-lt"/>
              </a:rPr>
              <a:t> oraz </a:t>
            </a:r>
            <a:r>
              <a:rPr lang="pl-PL" sz="2000" i="1" dirty="0" err="1">
                <a:latin typeface="+mn-lt"/>
              </a:rPr>
              <a:t>InnerException</a:t>
            </a:r>
            <a:r>
              <a:rPr lang="pl-PL" sz="2000" dirty="0">
                <a:latin typeface="+mn-lt"/>
              </a:rPr>
              <a:t>. Jeśli właściwie logowanie błędu znajduje się wyżej, to tych informacji już nie uzyskamy, 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56" y="3294336"/>
            <a:ext cx="5257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52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4" y="892557"/>
            <a:ext cx="7839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38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203684" y="2644467"/>
            <a:ext cx="7886700" cy="905069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Pytania?</a:t>
            </a:r>
            <a:r>
              <a:rPr lang="pl-PL" dirty="0"/>
              <a:t> </a:t>
            </a:r>
            <a:r>
              <a:rPr lang="pl-PL" dirty="0" smtClean="0"/>
              <a:t/>
            </a:r>
            <a:br>
              <a:rPr lang="pl-PL" dirty="0" smtClean="0"/>
            </a:b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47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1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 smtClean="0">
                <a:latin typeface="+mn-lt"/>
              </a:rPr>
              <a:t>Staraj się poprawić kod zgodnie z zasadami czystego kodu</a:t>
            </a:r>
            <a:endParaRPr lang="pl-PL" sz="2000" dirty="0">
              <a:latin typeface="+mn-lt"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07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3136" y="124091"/>
            <a:ext cx="7886700" cy="905069"/>
          </a:xfrm>
        </p:spPr>
        <p:txBody>
          <a:bodyPr/>
          <a:lstStyle/>
          <a:p>
            <a:r>
              <a:rPr lang="pl-PL" dirty="0"/>
              <a:t>Zasada Podstawienia </a:t>
            </a:r>
            <a:r>
              <a:rPr lang="pl-PL" dirty="0" err="1"/>
              <a:t>Liskov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4547" y="889506"/>
            <a:ext cx="8239453" cy="4896733"/>
          </a:xfrm>
          <a:prstGeom prst="rect">
            <a:avLst/>
          </a:prstGeo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59" y="5646584"/>
            <a:ext cx="84582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49" y="115310"/>
            <a:ext cx="7886700" cy="905069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Ogólne zasada</a:t>
            </a:r>
            <a:br>
              <a:rPr lang="pl-PL" dirty="0" smtClean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8649" y="810172"/>
            <a:ext cx="7886700" cy="5296338"/>
          </a:xfrm>
        </p:spPr>
        <p:txBody>
          <a:bodyPr>
            <a:normAutofit fontScale="92500" lnSpcReduction="10000"/>
          </a:bodyPr>
          <a:lstStyle/>
          <a:p>
            <a:r>
              <a:rPr lang="pl-PL" sz="1900" b="1" dirty="0">
                <a:latin typeface="+mn-lt"/>
              </a:rPr>
              <a:t>Przystosowanie do środowiska.</a:t>
            </a:r>
            <a:endParaRPr lang="pl-PL" sz="1900" dirty="0">
              <a:latin typeface="+mn-lt"/>
            </a:endParaRPr>
          </a:p>
          <a:p>
            <a:pPr marL="457200" lvl="1" indent="0">
              <a:buNone/>
            </a:pPr>
            <a:r>
              <a:rPr lang="pl-PL" sz="1900" dirty="0">
                <a:latin typeface="+mn-lt"/>
              </a:rPr>
              <a:t>Dla identycznych warunków systemu obiekt klasy dziedziczącej powinien, funkcjonować tak samo poprawnie, jak obiekt klasy bazowej. Z tego wynika, że wymagania wobec stanu systemu, pozwalające na poprawne funkcjonowanie takiego obiektu nie mogą być większe niż, wymagania wobec obiektu klasy bazowej</a:t>
            </a:r>
            <a:r>
              <a:rPr lang="pl-PL" sz="1900" dirty="0" smtClean="0">
                <a:latin typeface="+mn-lt"/>
              </a:rPr>
              <a:t>.</a:t>
            </a:r>
          </a:p>
          <a:p>
            <a:pPr marL="457200" lvl="1" indent="0">
              <a:buNone/>
            </a:pPr>
            <a:endParaRPr lang="pl-PL" sz="1900" dirty="0" smtClean="0">
              <a:latin typeface="+mn-lt"/>
            </a:endParaRPr>
          </a:p>
          <a:p>
            <a:endParaRPr lang="pl-PL" sz="1900" dirty="0">
              <a:latin typeface="+mn-lt"/>
            </a:endParaRPr>
          </a:p>
          <a:p>
            <a:r>
              <a:rPr lang="pl-PL" sz="1900" dirty="0" smtClean="0">
                <a:latin typeface="+mn-lt"/>
              </a:rPr>
              <a:t> </a:t>
            </a:r>
            <a:r>
              <a:rPr lang="pl-PL" sz="1900" b="1" dirty="0" smtClean="0">
                <a:latin typeface="+mn-lt"/>
              </a:rPr>
              <a:t>Dziedziczymy również zobowiązania.</a:t>
            </a:r>
            <a:endParaRPr lang="pl-PL" sz="1900" dirty="0" smtClean="0">
              <a:latin typeface="+mn-lt"/>
            </a:endParaRPr>
          </a:p>
          <a:p>
            <a:pPr marL="457200" lvl="1" indent="0">
              <a:buNone/>
            </a:pPr>
            <a:r>
              <a:rPr lang="pl-PL" sz="1900" dirty="0" smtClean="0">
                <a:latin typeface="+mn-lt"/>
              </a:rPr>
              <a:t>Zobowiązania, jakie dla systemu realizuje obiekt klasy dziedziczącej, nie mogą być węższe niż w przypadku obiektu klasy bazowej. Obiekt powinien, móc realizować, wszystkie te zadania jakie, otoczenie stawiało wobec obiektów jego klasy bazowe</a:t>
            </a:r>
          </a:p>
          <a:p>
            <a:pPr marL="457200" lvl="1" indent="0">
              <a:buNone/>
            </a:pPr>
            <a:endParaRPr lang="pl-PL" sz="1900" dirty="0">
              <a:latin typeface="+mn-lt"/>
            </a:endParaRPr>
          </a:p>
          <a:p>
            <a:pPr marL="457200" lvl="1" indent="0">
              <a:buNone/>
            </a:pPr>
            <a:endParaRPr lang="pl-PL" sz="1900" dirty="0" smtClean="0">
              <a:latin typeface="+mn-lt"/>
            </a:endParaRPr>
          </a:p>
          <a:p>
            <a:r>
              <a:rPr lang="pl-PL" sz="1900" b="1" dirty="0" smtClean="0">
                <a:latin typeface="+mn-lt"/>
              </a:rPr>
              <a:t>Czego </a:t>
            </a:r>
            <a:r>
              <a:rPr lang="pl-PL" sz="1900" b="1" dirty="0">
                <a:latin typeface="+mn-lt"/>
              </a:rPr>
              <a:t>nie wolno robić?</a:t>
            </a:r>
            <a:endParaRPr lang="pl-PL" sz="1900" dirty="0">
              <a:latin typeface="+mn-lt"/>
            </a:endParaRPr>
          </a:p>
          <a:p>
            <a:pPr marL="457200" lvl="1" indent="0">
              <a:buNone/>
            </a:pPr>
            <a:r>
              <a:rPr lang="pl-PL" sz="1900" dirty="0">
                <a:latin typeface="+mn-lt"/>
              </a:rPr>
              <a:t>Dziedziczyć i realizować mniej funkcjonalności niż obiekt klasy bazowej.</a:t>
            </a:r>
            <a:br>
              <a:rPr lang="pl-PL" sz="1900" dirty="0">
                <a:latin typeface="+mn-lt"/>
              </a:rPr>
            </a:br>
            <a:r>
              <a:rPr lang="pl-PL" sz="1900" dirty="0">
                <a:latin typeface="+mn-lt"/>
              </a:rPr>
              <a:t>Nadpisywać lub implementować jakąś metodę, aby ją zablokować przez rzucanie wyjątku</a:t>
            </a:r>
            <a:r>
              <a:rPr lang="pl-PL" sz="1900" dirty="0" smtClean="0">
                <a:latin typeface="+mn-lt"/>
              </a:rPr>
              <a:t>.</a:t>
            </a:r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905069"/>
          </a:xfrm>
        </p:spPr>
        <p:txBody>
          <a:bodyPr/>
          <a:lstStyle/>
          <a:p>
            <a:r>
              <a:rPr lang="pl-PL" dirty="0" smtClean="0"/>
              <a:t>Ogólna zasada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8649" y="418372"/>
            <a:ext cx="7886700" cy="6130237"/>
          </a:xfrm>
        </p:spPr>
        <p:txBody>
          <a:bodyPr>
            <a:normAutofit fontScale="55000" lnSpcReduction="20000"/>
          </a:bodyPr>
          <a:lstStyle/>
          <a:p>
            <a:r>
              <a:rPr lang="pl-PL" sz="3800" b="1" dirty="0" smtClean="0">
                <a:latin typeface="+mn-lt"/>
              </a:rPr>
              <a:t>Polimorfizm</a:t>
            </a:r>
            <a:endParaRPr lang="pl-PL" sz="3800" dirty="0">
              <a:latin typeface="+mn-lt"/>
            </a:endParaRPr>
          </a:p>
          <a:p>
            <a:pPr marL="457200" lvl="1" indent="0">
              <a:buNone/>
            </a:pPr>
            <a:r>
              <a:rPr lang="pl-PL" sz="3800" dirty="0">
                <a:latin typeface="+mn-lt"/>
              </a:rPr>
              <a:t>Tam, gdzie dziedziczenie, jest robione dla polimorfizmu podtypów, przestrzeganie zasady podstawienia </a:t>
            </a:r>
            <a:r>
              <a:rPr lang="pl-PL" sz="3800" dirty="0" err="1">
                <a:latin typeface="+mn-lt"/>
              </a:rPr>
              <a:t>Liskov</a:t>
            </a:r>
            <a:r>
              <a:rPr lang="pl-PL" sz="3800" dirty="0">
                <a:latin typeface="+mn-lt"/>
              </a:rPr>
              <a:t> jest bardzo ważne. Jeżeli jeden z typów złamie kontrakt, może to sporo namieszać, może rozpocząć się „</a:t>
            </a:r>
            <a:r>
              <a:rPr lang="pl-PL" sz="3800" dirty="0" err="1">
                <a:latin typeface="+mn-lt"/>
              </a:rPr>
              <a:t>hardcoding</a:t>
            </a:r>
            <a:r>
              <a:rPr lang="pl-PL" sz="3800" dirty="0">
                <a:latin typeface="+mn-lt"/>
              </a:rPr>
              <a:t>” przy pomocy </a:t>
            </a:r>
            <a:r>
              <a:rPr lang="pl-PL" sz="3800" dirty="0" err="1">
                <a:latin typeface="+mn-lt"/>
              </a:rPr>
              <a:t>if</a:t>
            </a:r>
            <a:r>
              <a:rPr lang="pl-PL" sz="3800" dirty="0">
                <a:latin typeface="+mn-lt"/>
              </a:rPr>
              <a:t> oraz </a:t>
            </a:r>
            <a:r>
              <a:rPr lang="pl-PL" sz="3800" dirty="0" err="1">
                <a:latin typeface="+mn-lt"/>
              </a:rPr>
              <a:t>instanceof</a:t>
            </a:r>
            <a:r>
              <a:rPr lang="pl-PL" sz="3800" dirty="0" smtClean="0">
                <a:latin typeface="+mn-lt"/>
              </a:rPr>
              <a:t>.</a:t>
            </a:r>
          </a:p>
          <a:p>
            <a:pPr marL="457200" lvl="1" indent="0">
              <a:buNone/>
            </a:pPr>
            <a:endParaRPr lang="pl-PL" sz="3800" dirty="0">
              <a:latin typeface="+mn-lt"/>
            </a:endParaRPr>
          </a:p>
          <a:p>
            <a:pPr marL="457200" lvl="1" indent="0">
              <a:buNone/>
            </a:pPr>
            <a:r>
              <a:rPr lang="pl-PL" sz="3800" dirty="0">
                <a:latin typeface="+mn-lt"/>
              </a:rPr>
              <a:t>Jeżeli nie potrzebujemy dziedziczyć ze względu na polimorfizm, to lepiej zastosować jakiegoś rodzaju kompozycje</a:t>
            </a:r>
            <a:r>
              <a:rPr lang="pl-PL" sz="3800" dirty="0" smtClean="0">
                <a:latin typeface="+mn-lt"/>
              </a:rPr>
              <a:t>.</a:t>
            </a:r>
          </a:p>
          <a:p>
            <a:pPr marL="457200" lvl="1" indent="0">
              <a:buNone/>
            </a:pPr>
            <a:endParaRPr lang="pl-PL" sz="3800" dirty="0">
              <a:latin typeface="+mn-lt"/>
            </a:endParaRPr>
          </a:p>
          <a:p>
            <a:pPr marL="457200" lvl="1" indent="0">
              <a:buNone/>
            </a:pPr>
            <a:r>
              <a:rPr lang="pl-PL" sz="3800" dirty="0">
                <a:latin typeface="+mn-lt"/>
              </a:rPr>
              <a:t>Polimorfizm nie pozostawia miejsca dla obiektów „specjalnej troski”. Jeżeli jakiś obiekt nie potrafi się dostosować do kontraktu to, coś jest z nim nie tak</a:t>
            </a:r>
            <a:r>
              <a:rPr lang="pl-PL" sz="3800" dirty="0" smtClean="0">
                <a:latin typeface="+mn-lt"/>
              </a:rPr>
              <a:t>.</a:t>
            </a:r>
          </a:p>
          <a:p>
            <a:pPr marL="457200" lvl="1" indent="0">
              <a:buNone/>
            </a:pPr>
            <a:endParaRPr lang="pl-PL" sz="3800" dirty="0">
              <a:latin typeface="+mn-lt"/>
            </a:endParaRPr>
          </a:p>
          <a:p>
            <a:r>
              <a:rPr lang="pl-PL" sz="3800" b="1" dirty="0">
                <a:latin typeface="+mn-lt"/>
              </a:rPr>
              <a:t>Czy warto stosować tą zasadę</a:t>
            </a:r>
            <a:r>
              <a:rPr lang="pl-PL" sz="3800" b="1" dirty="0" smtClean="0">
                <a:latin typeface="+mn-lt"/>
              </a:rPr>
              <a:t>?</a:t>
            </a:r>
            <a:endParaRPr lang="pl-PL" sz="3800" dirty="0">
              <a:latin typeface="+mn-lt"/>
            </a:endParaRPr>
          </a:p>
          <a:p>
            <a:pPr marL="457200" lvl="1" indent="0">
              <a:buNone/>
            </a:pPr>
            <a:r>
              <a:rPr lang="pl-PL" sz="3800" dirty="0">
                <a:latin typeface="+mn-lt"/>
              </a:rPr>
              <a:t>Sama świadomość problemu może ustrzec nas przed popełnieniem błędów, które mogą zaburzyć skuteczne używanie polimorfizmu</a:t>
            </a:r>
            <a:r>
              <a:rPr lang="pl-PL" sz="3800" dirty="0" smtClean="0">
                <a:latin typeface="+mn-lt"/>
              </a:rPr>
              <a:t>.</a:t>
            </a:r>
          </a:p>
          <a:p>
            <a:pPr marL="457200" lvl="1" indent="0">
              <a:buNone/>
            </a:pPr>
            <a:r>
              <a:rPr lang="pl-PL" sz="3800" dirty="0" smtClean="0">
                <a:latin typeface="+mn-lt"/>
              </a:rPr>
              <a:t> </a:t>
            </a:r>
          </a:p>
          <a:p>
            <a:pPr marL="457200" lvl="1" indent="0">
              <a:buNone/>
            </a:pPr>
            <a:r>
              <a:rPr lang="pl-PL" sz="3800" dirty="0" smtClean="0">
                <a:latin typeface="+mn-lt"/>
              </a:rPr>
              <a:t>Nie </a:t>
            </a:r>
            <a:r>
              <a:rPr lang="pl-PL" sz="3800" dirty="0">
                <a:latin typeface="+mn-lt"/>
              </a:rPr>
              <a:t>będziemy denerwować kolegów z pracy wyjątki typu </a:t>
            </a:r>
            <a:r>
              <a:rPr lang="pl-PL" sz="3800" i="1" dirty="0" err="1">
                <a:latin typeface="+mn-lt"/>
              </a:rPr>
              <a:t>NotImplementedException</a:t>
            </a:r>
            <a:r>
              <a:rPr lang="pl-PL" sz="3800" dirty="0">
                <a:latin typeface="+mn-lt"/>
              </a:rPr>
              <a:t>, a logiki w kodzie nie będą zaburzać nam, takie śmieci jak </a:t>
            </a:r>
            <a:r>
              <a:rPr lang="pl-PL" sz="3800" i="1" dirty="0" err="1">
                <a:latin typeface="+mn-lt"/>
              </a:rPr>
              <a:t>instanceof</a:t>
            </a:r>
            <a:r>
              <a:rPr lang="pl-PL" sz="3800" dirty="0">
                <a:latin typeface="+mn-lt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09" y="668522"/>
            <a:ext cx="77819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6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Przykład zasady </a:t>
            </a:r>
            <a:r>
              <a:rPr lang="pl-PL" dirty="0" err="1" smtClean="0"/>
              <a:t>Liskov</a:t>
            </a:r>
            <a:r>
              <a:rPr lang="pl-PL" dirty="0" smtClean="0"/>
              <a:t>. Dobry przykład?</a:t>
            </a: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1346200"/>
            <a:ext cx="37528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Przykład dobrego zastosowania zasady </a:t>
            </a:r>
            <a:r>
              <a:rPr lang="pl-PL" dirty="0" err="1" smtClean="0"/>
              <a:t>Liskov</a:t>
            </a: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46200"/>
            <a:ext cx="4876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9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sz="1800" dirty="0" smtClean="0">
              <a:latin typeface="+mn-lt"/>
            </a:endParaRPr>
          </a:p>
          <a:p>
            <a:endParaRPr lang="pl-PL" sz="1800" dirty="0">
              <a:latin typeface="+mn-lt"/>
            </a:endParaRPr>
          </a:p>
          <a:p>
            <a:endParaRPr lang="pl-PL" sz="1800" dirty="0" smtClean="0">
              <a:latin typeface="+mn-lt"/>
            </a:endParaRPr>
          </a:p>
          <a:p>
            <a:endParaRPr lang="pl-PL" sz="1800" dirty="0">
              <a:latin typeface="+mn-lt"/>
            </a:endParaRPr>
          </a:p>
          <a:p>
            <a:pPr marL="0" indent="0">
              <a:buNone/>
            </a:pPr>
            <a:endParaRPr lang="pl-PL" sz="1800" dirty="0">
              <a:latin typeface="+mn-lt"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smtClean="0">
                <a:latin typeface="+mn-lt"/>
              </a:rPr>
              <a:t>www.pcg</a:t>
            </a:r>
            <a:r>
              <a:rPr lang="pl-PL" sz="1800" smtClean="0">
                <a:latin typeface="+mn-lt"/>
              </a:rPr>
              <a:t>academia.pl</a:t>
            </a:r>
            <a:endParaRPr lang="en-US" sz="1800" smtClean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z="1800" smtClean="0">
                <a:latin typeface="+mn-lt"/>
              </a:rPr>
              <a:pPr/>
              <a:t>4</a:t>
            </a:fld>
            <a:endParaRPr lang="en-US" sz="1800" dirty="0">
              <a:latin typeface="+mn-lt"/>
            </a:endParaRPr>
          </a:p>
        </p:txBody>
      </p:sp>
      <p:pic>
        <p:nvPicPr>
          <p:cNvPr id="1036" name="Obraz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04347"/>
            <a:ext cx="1861457" cy="83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Obraz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742795"/>
            <a:ext cx="2722179" cy="11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574254" y="821633"/>
            <a:ext cx="8285967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pl-PL" altLang="pl-PL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Konwencja </a:t>
            </a:r>
            <a:r>
              <a:rPr kumimoji="0" lang="pl-PL" altLang="pl-PL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PascalCasing</a:t>
            </a:r>
            <a:r>
              <a:rPr kumimoji="0" lang="pl-PL" altLang="pl-PL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, używana dla wszystkich identyfikatorów,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pl-PL" altLang="pl-PL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z wyjątkiem nazw parametrów, każdy znak słowa z dużej litery,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pl-PL" altLang="pl-PL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jak pokazano w poniższych przykładach:</a:t>
            </a:r>
            <a:endParaRPr kumimoji="0" lang="pl-PL" altLang="pl-P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pl-PL" altLang="pl-P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574254" y="3580824"/>
            <a:ext cx="6240170" cy="12310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ea typeface="Arial Unicode MS"/>
                <a:cs typeface="Courier New" panose="02070309020205020404" pitchFamily="49" charset="0"/>
              </a:rPr>
              <a:t>Konwencja </a:t>
            </a:r>
            <a:r>
              <a:rPr kumimoji="0" lang="pl-PL" altLang="pl-PL" b="1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camelCasing</a:t>
            </a:r>
            <a:r>
              <a:rPr kumimoji="0" lang="pl-PL" altLang="pl-PL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, używana dla nazw parametrów, </a:t>
            </a: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ea typeface="Arial Unicode MS"/>
                <a:cs typeface="Courier New" panose="02070309020205020404" pitchFamily="49" charset="0"/>
              </a:rPr>
              <a:t>każdy znak słowa z dużej litery z wyjątkiem pierwszego słowa </a:t>
            </a:r>
            <a:r>
              <a:rPr kumimoji="0" lang="pl-PL" altLang="pl-PL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jak pokazano w poniższych przykładach:</a:t>
            </a:r>
            <a:r>
              <a:rPr kumimoji="0" lang="pl-PL" altLang="pl-P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0" y="2041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625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Przykład złego wykorzystania </a:t>
            </a:r>
            <a:r>
              <a:rPr lang="pl-PL" dirty="0" err="1" smtClean="0"/>
              <a:t>Liskov</a:t>
            </a: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945237"/>
            <a:ext cx="58388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724" y="637686"/>
            <a:ext cx="3424529" cy="5539278"/>
          </a:xfrm>
          <a:prstGeom prst="rect">
            <a:avLst/>
          </a:prstGeo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1938" y="1480207"/>
            <a:ext cx="7637324" cy="4830763"/>
          </a:xfrm>
          <a:prstGeom prst="rect">
            <a:avLst/>
          </a:prstGeo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Przykład dobrego zastosowania </a:t>
            </a:r>
            <a:r>
              <a:rPr lang="pl-PL" dirty="0" err="1" smtClean="0"/>
              <a:t>Liskov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692" y="2073851"/>
            <a:ext cx="7077075" cy="2828925"/>
          </a:xfrm>
          <a:prstGeom prst="rect">
            <a:avLst/>
          </a:prstGeo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06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1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sz="1800" dirty="0" smtClean="0">
              <a:latin typeface="+mn-lt"/>
            </a:endParaRPr>
          </a:p>
          <a:p>
            <a:pPr marL="0" indent="0">
              <a:buNone/>
            </a:pPr>
            <a:r>
              <a:rPr lang="pl-PL" sz="1800" dirty="0" smtClean="0">
                <a:latin typeface="+mn-lt"/>
              </a:rPr>
              <a:t>Do aplikacji dodaj dla każdego pracownika metodę zwracająca minimalne wynagrodzenie:</a:t>
            </a:r>
          </a:p>
          <a:p>
            <a:pPr marL="0" indent="0">
              <a:buNone/>
            </a:pPr>
            <a:r>
              <a:rPr lang="pl-PL" sz="1800" dirty="0" smtClean="0">
                <a:latin typeface="+mn-lt"/>
              </a:rPr>
              <a:t>Przykład:</a:t>
            </a:r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1800" dirty="0" smtClean="0">
                <a:latin typeface="+mn-lt"/>
              </a:rPr>
              <a:t>Dodaj nowy typ pracownik  (pracownik stał) który posiada również dwie metody liczącą bonus oraz minimalne wynagrodzenie.</a:t>
            </a:r>
          </a:p>
          <a:p>
            <a:pPr marL="0" indent="0">
              <a:buNone/>
            </a:pPr>
            <a:endParaRPr lang="pl-PL" sz="1800" dirty="0">
              <a:latin typeface="+mn-lt"/>
            </a:endParaRPr>
          </a:p>
          <a:p>
            <a:pPr marL="0" indent="0">
              <a:buNone/>
            </a:pPr>
            <a:endParaRPr lang="pl-PL" sz="1800" dirty="0" smtClean="0">
              <a:latin typeface="+mn-lt"/>
            </a:endParaRPr>
          </a:p>
          <a:p>
            <a:pPr marL="0" indent="0">
              <a:buNone/>
            </a:pPr>
            <a:r>
              <a:rPr lang="pl-PL" sz="1800" dirty="0">
                <a:latin typeface="+mn-lt"/>
              </a:rPr>
              <a:t>Zastanów się nad zmianą w  klasy </a:t>
            </a:r>
            <a:r>
              <a:rPr lang="pl-PL" sz="1800" b="1" dirty="0" err="1">
                <a:latin typeface="+mn-lt"/>
              </a:rPr>
              <a:t>Employee</a:t>
            </a:r>
            <a:r>
              <a:rPr lang="pl-PL" sz="1800" dirty="0">
                <a:latin typeface="+mn-lt"/>
              </a:rPr>
              <a:t> oraz klasy </a:t>
            </a:r>
            <a:r>
              <a:rPr lang="pl-PL" sz="1800" b="1" dirty="0" err="1">
                <a:latin typeface="+mn-lt"/>
              </a:rPr>
              <a:t>ContractEmployee</a:t>
            </a:r>
            <a:r>
              <a:rPr lang="pl-PL" sz="1800" b="1" dirty="0">
                <a:latin typeface="+mn-lt"/>
              </a:rPr>
              <a:t> </a:t>
            </a:r>
            <a:r>
              <a:rPr lang="pl-PL" sz="1800" dirty="0">
                <a:latin typeface="+mn-lt"/>
              </a:rPr>
              <a:t>aby </a:t>
            </a:r>
            <a:r>
              <a:rPr lang="pl-PL" sz="1800" dirty="0" smtClean="0">
                <a:latin typeface="+mn-lt"/>
              </a:rPr>
              <a:t>spełniały zasadę </a:t>
            </a:r>
            <a:r>
              <a:rPr lang="pl-PL" sz="1800" dirty="0" err="1" smtClean="0">
                <a:latin typeface="+mn-lt"/>
              </a:rPr>
              <a:t>Liskov</a:t>
            </a:r>
            <a:r>
              <a:rPr lang="pl-PL" sz="1800" dirty="0" smtClean="0">
                <a:latin typeface="+mn-lt"/>
              </a:rPr>
              <a:t> </a:t>
            </a:r>
            <a:r>
              <a:rPr lang="pl-PL" sz="1800" dirty="0">
                <a:latin typeface="+mn-lt"/>
              </a:rPr>
              <a:t>i nie implementowały kodu który nie potrzebują.</a:t>
            </a:r>
          </a:p>
          <a:p>
            <a:pPr marL="0" indent="0">
              <a:buNone/>
            </a:pPr>
            <a:endParaRPr lang="pl-PL" sz="1800" dirty="0">
              <a:latin typeface="+mn-lt"/>
            </a:endParaRPr>
          </a:p>
          <a:p>
            <a:pPr marL="0" indent="0">
              <a:buNone/>
            </a:pPr>
            <a:endParaRPr lang="pl-PL" sz="1800" dirty="0" smtClean="0">
              <a:latin typeface="+mn-lt"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53" y="2263995"/>
            <a:ext cx="4333875" cy="82867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41" y="3877421"/>
            <a:ext cx="42386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99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Zasada segregacji interfejsów</a:t>
            </a:r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97460"/>
            <a:ext cx="3166651" cy="2228002"/>
          </a:xfrm>
          <a:prstGeom prst="rect">
            <a:avLst/>
          </a:prstGeo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Prostokąt 7"/>
          <p:cNvSpPr/>
          <p:nvPr/>
        </p:nvSpPr>
        <p:spPr>
          <a:xfrm>
            <a:off x="3761716" y="1964577"/>
            <a:ext cx="5087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>
                <a:solidFill>
                  <a:srgbClr val="1A1A1A"/>
                </a:solidFill>
              </a:rPr>
              <a:t>Klasy nie powinny być zmuszane do zależności </a:t>
            </a:r>
            <a:r>
              <a:rPr lang="pl-PL" sz="2000" dirty="0" smtClean="0">
                <a:solidFill>
                  <a:srgbClr val="1A1A1A"/>
                </a:solidFill>
              </a:rPr>
              <a:t>metod</a:t>
            </a:r>
            <a:r>
              <a:rPr lang="pl-PL" sz="2000" dirty="0">
                <a:solidFill>
                  <a:srgbClr val="1A1A1A"/>
                </a:solidFill>
              </a:rPr>
              <a:t>, których nie używają.</a:t>
            </a:r>
            <a:endParaRPr lang="pl-PL" sz="2000" dirty="0"/>
          </a:p>
        </p:txBody>
      </p:sp>
      <p:sp>
        <p:nvSpPr>
          <p:cNvPr id="9" name="Prostokąt 8"/>
          <p:cNvSpPr/>
          <p:nvPr/>
        </p:nvSpPr>
        <p:spPr>
          <a:xfrm>
            <a:off x="1224455" y="4018103"/>
            <a:ext cx="72908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1A1A1A"/>
                </a:solidFill>
                <a:latin typeface="Merriweather"/>
              </a:rPr>
              <a:t>W myśl tej zasady interfejsy powinny być, skromne, odpowiedzialne za jak najmniejszą funkcjonalność. Użytkownik implementujący taki interfejs nie powinien być zmuszony do implementacji metod, których klienci interfejsu nie używają.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424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Zasada segregacji interfejsów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800" dirty="0">
                <a:latin typeface="+mn-lt"/>
              </a:rPr>
              <a:t>Niniejsza zasada skłania do bycia zwięzłym w definiowaniu pojedynczych kontraktów, czyli interfejsów. Tworzone interfejsy powinny zawierać </a:t>
            </a:r>
            <a:r>
              <a:rPr lang="pl-PL" sz="1800" b="1" dirty="0">
                <a:latin typeface="+mn-lt"/>
              </a:rPr>
              <a:t>minimalną</a:t>
            </a:r>
            <a:r>
              <a:rPr lang="pl-PL" sz="1800" dirty="0">
                <a:latin typeface="+mn-lt"/>
              </a:rPr>
              <a:t> liczbę deklaracji </a:t>
            </a:r>
            <a:r>
              <a:rPr lang="pl-PL" sz="1800" b="1" dirty="0">
                <a:latin typeface="+mn-lt"/>
              </a:rPr>
              <a:t>metod</a:t>
            </a:r>
            <a:r>
              <a:rPr lang="pl-PL" sz="1800" dirty="0">
                <a:latin typeface="+mn-lt"/>
              </a:rPr>
              <a:t>, a same metody powinny być </a:t>
            </a:r>
            <a:r>
              <a:rPr lang="pl-PL" sz="1800" dirty="0" smtClean="0">
                <a:latin typeface="+mn-lt"/>
              </a:rPr>
              <a:t> </a:t>
            </a:r>
            <a:r>
              <a:rPr lang="pl-PL" sz="1800" dirty="0">
                <a:latin typeface="+mn-lt"/>
              </a:rPr>
              <a:t>ze sobą </a:t>
            </a:r>
            <a:r>
              <a:rPr lang="pl-PL" sz="1800" b="1" dirty="0">
                <a:latin typeface="+mn-lt"/>
              </a:rPr>
              <a:t>ściśle powiązane</a:t>
            </a:r>
            <a:r>
              <a:rPr lang="pl-PL" sz="1800" dirty="0">
                <a:latin typeface="+mn-lt"/>
              </a:rPr>
              <a:t> poprzez obszar swojej funkcjonalności</a:t>
            </a:r>
            <a:r>
              <a:rPr lang="pl-PL" sz="1800" dirty="0" smtClean="0">
                <a:latin typeface="+mn-lt"/>
              </a:rPr>
              <a:t>.</a:t>
            </a:r>
          </a:p>
          <a:p>
            <a:endParaRPr lang="pl-PL" sz="1800" dirty="0">
              <a:latin typeface="+mn-lt"/>
            </a:endParaRPr>
          </a:p>
          <a:p>
            <a:r>
              <a:rPr lang="pl-PL" sz="1800" dirty="0">
                <a:latin typeface="+mn-lt"/>
              </a:rPr>
              <a:t>Postępowanie zgodnie z tą zasadą z pewnością usprawni wiedza o </a:t>
            </a:r>
            <a:r>
              <a:rPr lang="pl-PL" sz="1800" b="1" dirty="0">
                <a:latin typeface="+mn-lt"/>
              </a:rPr>
              <a:t>Zasadzie pojedynczej odpowiedzialności</a:t>
            </a:r>
            <a:r>
              <a:rPr lang="pl-PL" sz="1800" dirty="0">
                <a:latin typeface="+mn-lt"/>
              </a:rPr>
              <a:t>, która mówi o tym, że klasa powinna składać się z metod działających w jednym obszarze oraz powinien istnieć tylko jeden powód do zmiany definicji </a:t>
            </a:r>
            <a:r>
              <a:rPr lang="pl-PL" sz="1800" dirty="0" smtClean="0">
                <a:latin typeface="+mn-lt"/>
              </a:rPr>
              <a:t>klasy.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7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1800" dirty="0">
                <a:latin typeface="+mn-lt"/>
              </a:rPr>
              <a:t>Dodatkowym elementem jest świadomość o </a:t>
            </a:r>
            <a:r>
              <a:rPr lang="pl-PL" sz="1800" b="1" dirty="0" err="1">
                <a:latin typeface="+mn-lt"/>
              </a:rPr>
              <a:t>wielodziedziczeniu</a:t>
            </a:r>
            <a:r>
              <a:rPr lang="pl-PL" sz="1800" b="1" dirty="0">
                <a:latin typeface="+mn-lt"/>
              </a:rPr>
              <a:t> interfejsów</a:t>
            </a:r>
            <a:r>
              <a:rPr lang="pl-PL" sz="1800" dirty="0">
                <a:latin typeface="+mn-lt"/>
              </a:rPr>
              <a:t> języka C#. Zachodzi ono za równo w stosunku do klas, jak i samych interfejsów. Oznacza to, że lepiej tworzyć </a:t>
            </a:r>
            <a:r>
              <a:rPr lang="pl-PL" sz="1800" b="1" dirty="0">
                <a:latin typeface="+mn-lt"/>
              </a:rPr>
              <a:t>mniejsze</a:t>
            </a:r>
            <a:r>
              <a:rPr lang="pl-PL" sz="1800" dirty="0">
                <a:latin typeface="+mn-lt"/>
              </a:rPr>
              <a:t> kontrakty danych, niż jeden ogromny, tzw. </a:t>
            </a:r>
            <a:r>
              <a:rPr lang="pl-PL" sz="1800" i="1" dirty="0" err="1">
                <a:latin typeface="+mn-lt"/>
              </a:rPr>
              <a:t>fat</a:t>
            </a:r>
            <a:r>
              <a:rPr lang="pl-PL" sz="1800" dirty="0">
                <a:latin typeface="+mn-lt"/>
              </a:rPr>
              <a:t>, który zmusza programistę do każdorazowego dostarczania definicji dla </a:t>
            </a:r>
            <a:r>
              <a:rPr lang="pl-PL" sz="1800" b="1" dirty="0">
                <a:latin typeface="+mn-lt"/>
              </a:rPr>
              <a:t>wszystkich</a:t>
            </a:r>
            <a:r>
              <a:rPr lang="pl-PL" sz="1800" dirty="0">
                <a:latin typeface="+mn-lt"/>
              </a:rPr>
              <a:t> metod, które deklaruje interfejs. Zwięźlejsze interfejsy są łatwiejsze w wielokrotnym używaniu i nie przyczyniają się „puchnięcia” kodu. </a:t>
            </a:r>
            <a:r>
              <a:rPr lang="pl-PL" sz="1800" dirty="0" err="1">
                <a:latin typeface="+mn-lt"/>
              </a:rPr>
              <a:t>Wielodziedziczenie</a:t>
            </a:r>
            <a:r>
              <a:rPr lang="pl-PL" sz="1800" dirty="0">
                <a:latin typeface="+mn-lt"/>
              </a:rPr>
              <a:t>:</a:t>
            </a: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" y="3513413"/>
            <a:ext cx="33051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49" y="69485"/>
            <a:ext cx="7886700" cy="905069"/>
          </a:xfrm>
        </p:spPr>
        <p:txBody>
          <a:bodyPr/>
          <a:lstStyle/>
          <a:p>
            <a:r>
              <a:rPr lang="pl-PL" dirty="0" smtClean="0"/>
              <a:t>Przykład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12732" y="694558"/>
            <a:ext cx="7886700" cy="4830763"/>
          </a:xfrm>
        </p:spPr>
        <p:txBody>
          <a:bodyPr>
            <a:normAutofit/>
          </a:bodyPr>
          <a:lstStyle/>
          <a:p>
            <a:r>
              <a:rPr lang="pl-PL" sz="1600" dirty="0" smtClean="0">
                <a:latin typeface="+mn-lt"/>
              </a:rPr>
              <a:t>Załóżmy, że jesteśmy już w posiadaniu interfejsu, który definiuje podstawową funkcjonalność pewnych raportów.</a:t>
            </a:r>
          </a:p>
          <a:p>
            <a:endParaRPr lang="pl-PL" sz="1600" dirty="0">
              <a:latin typeface="+mn-lt"/>
            </a:endParaRPr>
          </a:p>
          <a:p>
            <a:endParaRPr lang="pl-PL" sz="1600" dirty="0" smtClean="0">
              <a:latin typeface="+mn-lt"/>
            </a:endParaRPr>
          </a:p>
          <a:p>
            <a:endParaRPr lang="pl-PL" sz="1600" dirty="0">
              <a:latin typeface="+mn-lt"/>
            </a:endParaRPr>
          </a:p>
          <a:p>
            <a:endParaRPr lang="pl-PL" sz="1600" dirty="0" smtClean="0">
              <a:latin typeface="+mn-lt"/>
            </a:endParaRPr>
          </a:p>
          <a:p>
            <a:endParaRPr lang="pl-PL" sz="1600" dirty="0">
              <a:latin typeface="+mn-lt"/>
            </a:endParaRPr>
          </a:p>
          <a:p>
            <a:r>
              <a:rPr lang="pl-PL" sz="1600" dirty="0">
                <a:latin typeface="+mn-lt"/>
              </a:rPr>
              <a:t>W nasze ręce, a w zasadzie palce wpadło zadanie, które dostarcza możliwość automatycznego uruchamiania raportów. Postanowiliśmy, że będzie za to odpowiedzialna jakaś klasa bliżej niezdefiniowanego </a:t>
            </a:r>
            <a:r>
              <a:rPr lang="pl-PL" sz="1600" i="1" dirty="0" err="1">
                <a:latin typeface="+mn-lt"/>
              </a:rPr>
              <a:t>Schedulera</a:t>
            </a:r>
            <a:r>
              <a:rPr lang="pl-PL" sz="1600" dirty="0">
                <a:latin typeface="+mn-lt"/>
              </a:rPr>
              <a:t>, na potrzeby przykładu jest to wystarczające założenie. Moglibyśmy to zrobić poprzez rozszerzenie interfejsu </a:t>
            </a:r>
            <a:r>
              <a:rPr lang="pl-PL" sz="1600" i="1" dirty="0" err="1">
                <a:latin typeface="+mn-lt"/>
              </a:rPr>
              <a:t>IBaseRaport</a:t>
            </a:r>
            <a:r>
              <a:rPr lang="pl-PL" sz="1600" dirty="0">
                <a:latin typeface="+mn-lt"/>
              </a:rPr>
              <a:t> w ten sposób: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71" y="1384577"/>
            <a:ext cx="2386420" cy="130472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34" y="4435784"/>
            <a:ext cx="32099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8649" y="242614"/>
            <a:ext cx="7886700" cy="4830763"/>
          </a:xfrm>
        </p:spPr>
        <p:txBody>
          <a:bodyPr>
            <a:normAutofit/>
          </a:bodyPr>
          <a:lstStyle/>
          <a:p>
            <a:r>
              <a:rPr lang="pl-PL" sz="1800" dirty="0">
                <a:latin typeface="+mn-lt"/>
              </a:rPr>
              <a:t>Jednakże, w jakim celu klasa odpowiedzialna za raporty miałaby implementować funkcjonalności </a:t>
            </a:r>
            <a:r>
              <a:rPr lang="pl-PL" sz="1800" i="1" dirty="0" err="1">
                <a:latin typeface="+mn-lt"/>
              </a:rPr>
              <a:t>Schedulera</a:t>
            </a:r>
            <a:r>
              <a:rPr lang="pl-PL" sz="1800" dirty="0">
                <a:latin typeface="+mn-lt"/>
              </a:rPr>
              <a:t>? Zmusiłoby to do dostarczenia definicji dla nowo utworzonych metod, które zapewne w klasie </a:t>
            </a:r>
            <a:r>
              <a:rPr lang="pl-PL" sz="1800" i="1" dirty="0">
                <a:latin typeface="+mn-lt"/>
              </a:rPr>
              <a:t>Raport </a:t>
            </a:r>
            <a:r>
              <a:rPr lang="pl-PL" sz="1800" dirty="0">
                <a:latin typeface="+mn-lt"/>
              </a:rPr>
              <a:t>skończyłyby z taką definicją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79" y="1142700"/>
            <a:ext cx="3738836" cy="537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6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Symbol zastępczy zawartości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59" y="84083"/>
            <a:ext cx="4788431" cy="5882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59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8649" y="284656"/>
            <a:ext cx="7886700" cy="4830763"/>
          </a:xfrm>
        </p:spPr>
        <p:txBody>
          <a:bodyPr>
            <a:normAutofit/>
          </a:bodyPr>
          <a:lstStyle/>
          <a:p>
            <a:r>
              <a:rPr lang="pl-PL" sz="1800" dirty="0">
                <a:latin typeface="+mn-lt"/>
              </a:rPr>
              <a:t>Dlatego rozwiązaniem zgodnym z </a:t>
            </a:r>
            <a:r>
              <a:rPr lang="pl-PL" sz="1800" b="1" dirty="0">
                <a:latin typeface="+mn-lt"/>
              </a:rPr>
              <a:t>Zasadą segregacji interfejsów</a:t>
            </a:r>
            <a:r>
              <a:rPr lang="pl-PL" sz="1800" dirty="0">
                <a:latin typeface="+mn-lt"/>
              </a:rPr>
              <a:t>, byłoby stworzenie nowego kontraktu </a:t>
            </a:r>
            <a:r>
              <a:rPr lang="pl-PL" sz="1800" i="1" dirty="0" err="1">
                <a:latin typeface="+mn-lt"/>
              </a:rPr>
              <a:t>IScheduler</a:t>
            </a:r>
            <a:r>
              <a:rPr lang="pl-PL" sz="1800" dirty="0">
                <a:latin typeface="+mn-lt"/>
              </a:rPr>
              <a:t>, przeznaczonego dla klasy </a:t>
            </a:r>
            <a:r>
              <a:rPr lang="pl-PL" sz="1800" i="1" dirty="0" err="1">
                <a:latin typeface="+mn-lt"/>
              </a:rPr>
              <a:t>Schedulera</a:t>
            </a:r>
            <a:r>
              <a:rPr lang="pl-PL" sz="1800" i="1" dirty="0">
                <a:latin typeface="+mn-lt"/>
              </a:rPr>
              <a:t>. </a:t>
            </a:r>
            <a:r>
              <a:rPr lang="pl-PL" sz="1800" dirty="0">
                <a:latin typeface="+mn-lt"/>
              </a:rPr>
              <a:t>Takie rozwiązanie utrzymuje odrębność i niezależność </a:t>
            </a:r>
            <a:r>
              <a:rPr lang="pl-PL" sz="1800" dirty="0" smtClean="0">
                <a:latin typeface="+mn-lt"/>
              </a:rPr>
              <a:t>kontraktów</a:t>
            </a:r>
            <a:endParaRPr lang="pl-PL" sz="1800" dirty="0">
              <a:latin typeface="+mn-lt"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Prostokąt 6"/>
          <p:cNvSpPr/>
          <p:nvPr/>
        </p:nvSpPr>
        <p:spPr>
          <a:xfrm>
            <a:off x="628649" y="2869997"/>
            <a:ext cx="80497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222222"/>
                </a:solidFill>
              </a:rPr>
              <a:t>Dodatkowo metody zawierające </a:t>
            </a:r>
            <a:r>
              <a:rPr lang="pl-PL" dirty="0" err="1">
                <a:solidFill>
                  <a:srgbClr val="222222"/>
                </a:solidFill>
              </a:rPr>
              <a:t>throw</a:t>
            </a:r>
            <a:r>
              <a:rPr lang="pl-PL" dirty="0">
                <a:solidFill>
                  <a:srgbClr val="222222"/>
                </a:solidFill>
              </a:rPr>
              <a:t> </a:t>
            </a:r>
            <a:r>
              <a:rPr lang="pl-PL" dirty="0" err="1">
                <a:solidFill>
                  <a:srgbClr val="222222"/>
                </a:solidFill>
              </a:rPr>
              <a:t>new</a:t>
            </a:r>
            <a:r>
              <a:rPr lang="pl-PL" dirty="0">
                <a:solidFill>
                  <a:srgbClr val="222222"/>
                </a:solidFill>
              </a:rPr>
              <a:t> </a:t>
            </a:r>
            <a:r>
              <a:rPr lang="pl-PL" dirty="0" err="1">
                <a:solidFill>
                  <a:srgbClr val="222222"/>
                </a:solidFill>
              </a:rPr>
              <a:t>NotImplementedException</a:t>
            </a:r>
            <a:r>
              <a:rPr lang="pl-PL" dirty="0">
                <a:solidFill>
                  <a:srgbClr val="222222"/>
                </a:solidFill>
              </a:rPr>
              <a:t>() łamią omawianą poprzednio Zasadę podstawienia </a:t>
            </a:r>
            <a:r>
              <a:rPr lang="pl-PL" dirty="0" err="1">
                <a:solidFill>
                  <a:srgbClr val="222222"/>
                </a:solidFill>
              </a:rPr>
              <a:t>Liskov</a:t>
            </a:r>
            <a:r>
              <a:rPr lang="pl-PL" dirty="0">
                <a:solidFill>
                  <a:srgbClr val="222222"/>
                </a:solidFill>
              </a:rPr>
              <a:t>. Dlatego egzystencja tego rodzaju tworów powinna być silnym sygnałem, alarmującym o złamaniu ISP i potrzebie stworzenia nowego interfejsu.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703" y="1436807"/>
            <a:ext cx="4611053" cy="11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Podsumowanie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800" b="1" dirty="0">
                <a:latin typeface="+mn-lt"/>
              </a:rPr>
              <a:t>Zasada segregacji interfejsów</a:t>
            </a:r>
            <a:r>
              <a:rPr lang="pl-PL" sz="1800" dirty="0">
                <a:latin typeface="+mn-lt"/>
              </a:rPr>
              <a:t> wymusza budowanie wielu krótkich i zwięzłych interfejsów, zamiast rozbudowanych gigantów, które dostarczają wielu problemów i niejasności, gdy jesteśmy do ich wielokrotnego użycia.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7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05880" y="141749"/>
            <a:ext cx="7886700" cy="905069"/>
          </a:xfrm>
        </p:spPr>
        <p:txBody>
          <a:bodyPr>
            <a:normAutofit fontScale="90000"/>
          </a:bodyPr>
          <a:lstStyle/>
          <a:p>
            <a:r>
              <a:rPr lang="pl-PL" dirty="0"/>
              <a:t>Zadanie 1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err="1" smtClean="0"/>
              <a:t>if</a:t>
            </a:r>
            <a:r>
              <a:rPr lang="pl-PL" dirty="0" smtClean="0"/>
              <a:t>(</a:t>
            </a:r>
            <a:r>
              <a:rPr lang="en-US" dirty="0" smtClean="0"/>
              <a:t>Nokia3310  </a:t>
            </a:r>
            <a:r>
              <a:rPr lang="pl-PL" dirty="0" smtClean="0"/>
              <a:t>==</a:t>
            </a:r>
            <a:r>
              <a:rPr lang="en-US" dirty="0" smtClean="0"/>
              <a:t> IPhone8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Symbol zastępczy zawartości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83" y="1385957"/>
            <a:ext cx="3287366" cy="278195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79" y="2139082"/>
            <a:ext cx="41052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9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Zasada odwracania zależności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087" y="1316940"/>
            <a:ext cx="4082941" cy="2849424"/>
          </a:xfrm>
          <a:prstGeom prst="rect">
            <a:avLst/>
          </a:prstGeo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Prostokąt 6"/>
          <p:cNvSpPr/>
          <p:nvPr/>
        </p:nvSpPr>
        <p:spPr>
          <a:xfrm>
            <a:off x="536027" y="4449545"/>
            <a:ext cx="79793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i="1" dirty="0"/>
              <a:t>Wysokopoziomowe moduły nie powinny zależeć od modułów niskopoziomowych. Oba moduły powinny zależeć od abstrakcji</a:t>
            </a:r>
            <a:r>
              <a:rPr lang="pl-PL" i="1" dirty="0" smtClean="0"/>
              <a:t>.</a:t>
            </a:r>
          </a:p>
          <a:p>
            <a:endParaRPr lang="pl-PL" i="1" dirty="0"/>
          </a:p>
          <a:p>
            <a:r>
              <a:rPr lang="pl-PL" i="1" dirty="0"/>
              <a:t>Abstrakcja nie powinna zależeć od szczegółów, czyli konkretnej implementacji. Z kolei szczegóły powinny zależeć od abstrakcji.</a:t>
            </a:r>
          </a:p>
        </p:txBody>
      </p:sp>
    </p:spTree>
    <p:extLst>
      <p:ext uri="{BB962C8B-B14F-4D97-AF65-F5344CB8AC3E}">
        <p14:creationId xmlns:p14="http://schemas.microsoft.com/office/powerpoint/2010/main" val="389443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49" y="255308"/>
            <a:ext cx="7886700" cy="905069"/>
          </a:xfrm>
        </p:spPr>
        <p:txBody>
          <a:bodyPr>
            <a:normAutofit fontScale="90000"/>
          </a:bodyPr>
          <a:lstStyle/>
          <a:p>
            <a:r>
              <a:rPr lang="pl-PL" dirty="0"/>
              <a:t>Aby lepiej to zrozumieć o co chodzi spójrzmy na nasz aktualny kod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pPr marL="0" indent="0">
              <a:buNone/>
            </a:pPr>
            <a:r>
              <a:rPr lang="pl-PL" sz="1800" dirty="0">
                <a:latin typeface="+mn-lt"/>
              </a:rPr>
              <a:t>Aktualnie tworząc klasę czołgu nie mamy wpływu no to, jaki ten czołg powstanie – z jakich elementów się będzie składać. To z jakich elementów ten czołg się będzie składać zapisane jest w konstruktorze czołgu. Czołg jest tutaj modułem wysokopoziomowym. Lufa, karabin, pancerz czy napęd są modułami niskopoziomowymi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51" y="1346200"/>
            <a:ext cx="3962401" cy="26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40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83112" y="1702874"/>
            <a:ext cx="858517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+mn-lt"/>
              </a:rPr>
              <a:t>Wysokopoziomowe moduły nie powinny zależeć od modułów niskopoziomowych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+mn-lt"/>
              </a:rPr>
              <a:t>W tym momencie nasz czołg zależy od modułów niskopoziomowych.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+mn-lt"/>
              </a:rPr>
              <a:t> Jak temu zaradzić?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+mn-lt"/>
              </a:rPr>
              <a:t>zależności między nimi powinny wynikać z abstrakcji</a:t>
            </a:r>
            <a:endParaRPr kumimoji="0" lang="pl-PL" altLang="pl-PL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7" y="3771149"/>
            <a:ext cx="72294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33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Przykład 2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83112" y="1377731"/>
            <a:ext cx="7886700" cy="4830763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4" y="2627923"/>
            <a:ext cx="7267575" cy="2886075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010" y="0"/>
            <a:ext cx="1962478" cy="34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98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6" name="Obi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044437"/>
              </p:ext>
            </p:extLst>
          </p:nvPr>
        </p:nvGraphicFramePr>
        <p:xfrm>
          <a:off x="833437" y="1346200"/>
          <a:ext cx="7477125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" name="Obraz - mapa bitowa" r:id="rId3" imgW="7477200" imgH="3886200" progId="Paint.Picture">
                  <p:embed/>
                </p:oleObj>
              </mc:Choice>
              <mc:Fallback>
                <p:oleObj name="Obraz - mapa bitowa" r:id="rId3" imgW="7477200" imgH="3886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3437" y="1346200"/>
                        <a:ext cx="7477125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620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19319" y="60477"/>
            <a:ext cx="7886700" cy="905069"/>
          </a:xfrm>
        </p:spPr>
        <p:txBody>
          <a:bodyPr/>
          <a:lstStyle/>
          <a:p>
            <a:r>
              <a:rPr lang="pl-PL" dirty="0" smtClean="0"/>
              <a:t>Zadanie 1 wysyłanie wiadomości 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513011"/>
            <a:ext cx="8829676" cy="58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75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49" y="205596"/>
            <a:ext cx="7886700" cy="905069"/>
          </a:xfrm>
        </p:spPr>
        <p:txBody>
          <a:bodyPr/>
          <a:lstStyle/>
          <a:p>
            <a:r>
              <a:rPr lang="pl-PL" dirty="0" smtClean="0"/>
              <a:t>Solid przemyślenia</a:t>
            </a:r>
            <a:endParaRPr lang="pl-PL" dirty="0"/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2999" y="1133407"/>
            <a:ext cx="3562350" cy="4791075"/>
          </a:xfrm>
          <a:prstGeom prst="rect">
            <a:avLst/>
          </a:prstGeo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Prostokąt 7"/>
          <p:cNvSpPr/>
          <p:nvPr/>
        </p:nvSpPr>
        <p:spPr>
          <a:xfrm>
            <a:off x="183112" y="1235768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>
                <a:solidFill>
                  <a:srgbClr val="555555"/>
                </a:solidFill>
              </a:rPr>
              <a:t>Generalnie SOLID jest podejściem, który zapewnia nam na przejście z mocno powiązanego i mało spójnego kodu ze słabą enkapsulacją </a:t>
            </a:r>
            <a:endParaRPr lang="pl-PL" dirty="0" smtClean="0">
              <a:solidFill>
                <a:srgbClr val="555555"/>
              </a:solidFill>
            </a:endParaRPr>
          </a:p>
          <a:p>
            <a:r>
              <a:rPr lang="pl-PL" b="1" dirty="0" smtClean="0">
                <a:solidFill>
                  <a:srgbClr val="555555"/>
                </a:solidFill>
              </a:rPr>
              <a:t>do</a:t>
            </a:r>
            <a:r>
              <a:rPr lang="pl-PL" dirty="0" smtClean="0">
                <a:solidFill>
                  <a:srgbClr val="555555"/>
                </a:solidFill>
              </a:rPr>
              <a:t> </a:t>
            </a:r>
            <a:r>
              <a:rPr lang="pl-PL" dirty="0">
                <a:solidFill>
                  <a:srgbClr val="555555"/>
                </a:solidFill>
              </a:rPr>
              <a:t>kodu o </a:t>
            </a:r>
            <a:r>
              <a:rPr lang="pl-PL" b="1" dirty="0">
                <a:solidFill>
                  <a:srgbClr val="555555"/>
                </a:solidFill>
              </a:rPr>
              <a:t>luźnych powiązaniach </a:t>
            </a:r>
            <a:r>
              <a:rPr lang="pl-PL" dirty="0">
                <a:solidFill>
                  <a:srgbClr val="555555"/>
                </a:solidFill>
              </a:rPr>
              <a:t>czyli </a:t>
            </a:r>
            <a:r>
              <a:rPr lang="pl-PL" b="1" dirty="0">
                <a:solidFill>
                  <a:srgbClr val="555555"/>
                </a:solidFill>
              </a:rPr>
              <a:t>elastycznego</a:t>
            </a:r>
            <a:r>
              <a:rPr lang="pl-PL" dirty="0">
                <a:solidFill>
                  <a:srgbClr val="555555"/>
                </a:solidFill>
              </a:rPr>
              <a:t>  i działającego bardzo spójnie oraz </a:t>
            </a:r>
            <a:r>
              <a:rPr lang="pl-PL" b="1" dirty="0">
                <a:solidFill>
                  <a:srgbClr val="555555"/>
                </a:solidFill>
              </a:rPr>
              <a:t>reagującego dobrze na zmiany</a:t>
            </a:r>
            <a:r>
              <a:rPr lang="pl-PL" dirty="0">
                <a:solidFill>
                  <a:srgbClr val="555555"/>
                </a:solidFill>
              </a:rPr>
              <a:t>. Sam SOLID sprawdza się bardzo dobrze w firmach gdzie stosuje się Agile </a:t>
            </a:r>
            <a:r>
              <a:rPr lang="pl-PL" dirty="0" err="1">
                <a:solidFill>
                  <a:srgbClr val="555555"/>
                </a:solidFill>
              </a:rPr>
              <a:t>Developement</a:t>
            </a:r>
            <a:r>
              <a:rPr lang="pl-PL" dirty="0">
                <a:solidFill>
                  <a:srgbClr val="555555"/>
                </a:solidFill>
              </a:rPr>
              <a:t>. </a:t>
            </a:r>
            <a:endParaRPr lang="pl-PL" dirty="0" smtClean="0">
              <a:solidFill>
                <a:srgbClr val="555555"/>
              </a:solidFill>
            </a:endParaRPr>
          </a:p>
          <a:p>
            <a:endParaRPr lang="pl-PL" dirty="0">
              <a:solidFill>
                <a:srgbClr val="555555"/>
              </a:solidFill>
            </a:endParaRPr>
          </a:p>
          <a:p>
            <a:r>
              <a:rPr lang="pl-PL" dirty="0" smtClean="0">
                <a:solidFill>
                  <a:srgbClr val="555555"/>
                </a:solidFill>
              </a:rPr>
              <a:t>Samo </a:t>
            </a:r>
            <a:r>
              <a:rPr lang="pl-PL" dirty="0">
                <a:solidFill>
                  <a:srgbClr val="555555"/>
                </a:solidFill>
              </a:rPr>
              <a:t>zrozumienie niektórych zasad tego podejścia może sprawić nam pewną trudność, jednakże jak już raz się tego nauczymy, </a:t>
            </a:r>
            <a:r>
              <a:rPr lang="pl-PL" b="1" dirty="0">
                <a:solidFill>
                  <a:srgbClr val="555555"/>
                </a:solidFill>
              </a:rPr>
              <a:t>nasze aplikację będą działać a nie będą się pytać czy mogą działać.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895283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49" y="69485"/>
            <a:ext cx="7886700" cy="905069"/>
          </a:xfrm>
        </p:spPr>
        <p:txBody>
          <a:bodyPr>
            <a:normAutofit fontScale="90000"/>
          </a:bodyPr>
          <a:lstStyle/>
          <a:p>
            <a:r>
              <a:rPr lang="pl-PL" b="1" dirty="0"/>
              <a:t>Identyfikatory </a:t>
            </a:r>
            <a:br>
              <a:rPr lang="pl-PL" b="1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8649" y="726090"/>
            <a:ext cx="7886700" cy="4830763"/>
          </a:xfrm>
        </p:spPr>
        <p:txBody>
          <a:bodyPr/>
          <a:lstStyle/>
          <a:p>
            <a:pPr marL="0" lvl="0" indent="0">
              <a:buNone/>
            </a:pPr>
            <a:r>
              <a:rPr lang="pl-PL" sz="1600" dirty="0">
                <a:latin typeface="+mn-lt"/>
              </a:rPr>
              <a:t>Pola prywatne piszemy w notacji Camel Case ( rozpoczynamy z małej </a:t>
            </a:r>
            <a:r>
              <a:rPr lang="pl-PL" sz="1600" dirty="0" smtClean="0">
                <a:latin typeface="+mn-lt"/>
              </a:rPr>
              <a:t>litery z użyciem </a:t>
            </a:r>
            <a:r>
              <a:rPr lang="pl-PL" sz="1600" dirty="0" err="1" smtClean="0">
                <a:latin typeface="+mn-lt"/>
              </a:rPr>
              <a:t>podkreślnienia</a:t>
            </a:r>
            <a:r>
              <a:rPr lang="pl-PL" sz="1600" dirty="0" smtClean="0">
                <a:latin typeface="+mn-lt"/>
              </a:rPr>
              <a:t>) </a:t>
            </a:r>
            <a:endParaRPr lang="pl-PL" sz="1600" dirty="0">
              <a:latin typeface="+mn-lt"/>
            </a:endParaRPr>
          </a:p>
          <a:p>
            <a:pPr marL="0" indent="0">
              <a:buNone/>
            </a:pPr>
            <a:endParaRPr lang="pl-PL" sz="1600" b="1" dirty="0" smtClean="0">
              <a:latin typeface="+mn-lt"/>
            </a:endParaRPr>
          </a:p>
          <a:p>
            <a:pPr marL="0" indent="0">
              <a:buNone/>
            </a:pPr>
            <a:r>
              <a:rPr lang="pl-PL" sz="1600" b="1" dirty="0" smtClean="0">
                <a:latin typeface="+mn-lt"/>
              </a:rPr>
              <a:t>Używaj </a:t>
            </a:r>
            <a:r>
              <a:rPr lang="pl-PL" sz="1600" b="1" dirty="0">
                <a:latin typeface="+mn-lt"/>
              </a:rPr>
              <a:t>nazw przedstawiających intencje. Unikaj </a:t>
            </a:r>
            <a:r>
              <a:rPr lang="pl-PL" sz="1600" b="1" dirty="0" smtClean="0">
                <a:latin typeface="+mn-lt"/>
              </a:rPr>
              <a:t>dezinformacji</a:t>
            </a:r>
            <a:r>
              <a:rPr lang="pl-PL" sz="1600" b="1" dirty="0">
                <a:latin typeface="+mn-lt"/>
              </a:rPr>
              <a:t> </a:t>
            </a: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Przestrzegać się sugerowania fałszywych wskazówek zaburzających znaczenie kodu. </a:t>
            </a:r>
            <a:endParaRPr lang="pl-PL" sz="1600" dirty="0" smtClean="0">
              <a:latin typeface="+mn-lt"/>
            </a:endParaRP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 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Nie należy nazywać grupy kont mianem </a:t>
            </a:r>
            <a:r>
              <a:rPr lang="pl-PL" sz="1600" dirty="0" err="1">
                <a:latin typeface="+mn-lt"/>
              </a:rPr>
              <a:t>accountList</a:t>
            </a:r>
            <a:r>
              <a:rPr lang="pl-PL" sz="1600" dirty="0">
                <a:latin typeface="+mn-lt"/>
              </a:rPr>
              <a:t> o ile nie jest to faktycznie zmienna typu List</a:t>
            </a: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74" y="3141471"/>
            <a:ext cx="4956449" cy="275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452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441131"/>
            <a:ext cx="7886700" cy="905069"/>
          </a:xfrm>
        </p:spPr>
        <p:txBody>
          <a:bodyPr/>
          <a:lstStyle/>
          <a:p>
            <a:r>
              <a:rPr lang="pl-PL" dirty="0"/>
              <a:t>Tworzenie nazw, które można wymówić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1600" dirty="0" smtClean="0">
                <a:latin typeface="+mn-lt"/>
              </a:rPr>
              <a:t>Nasze </a:t>
            </a:r>
            <a:r>
              <a:rPr lang="pl-PL" sz="1600" dirty="0">
                <a:latin typeface="+mn-lt"/>
              </a:rPr>
              <a:t>mózgi lubią mowę</a:t>
            </a:r>
            <a:r>
              <a:rPr lang="pl-PL" sz="1600" dirty="0" smtClean="0">
                <a:latin typeface="+mn-lt"/>
              </a:rPr>
              <a:t>.</a:t>
            </a: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1600" dirty="0" smtClean="0">
                <a:latin typeface="+mn-lt"/>
              </a:rPr>
              <a:t>Żeby </a:t>
            </a:r>
            <a:r>
              <a:rPr lang="pl-PL" sz="1600" dirty="0">
                <a:latin typeface="+mn-lt"/>
              </a:rPr>
              <a:t>możliwa była dyskusja o kodzie.</a:t>
            </a:r>
          </a:p>
          <a:p>
            <a:pPr marL="0" indent="0">
              <a:buNone/>
            </a:pPr>
            <a:r>
              <a:rPr lang="pl-PL" sz="1600" dirty="0" smtClean="0">
                <a:latin typeface="+mn-lt"/>
              </a:rPr>
              <a:t>Żeby </a:t>
            </a:r>
            <a:r>
              <a:rPr lang="pl-PL" sz="1600" dirty="0">
                <a:latin typeface="+mn-lt"/>
              </a:rPr>
              <a:t>nowe osoby w zespole rozumiały </a:t>
            </a:r>
            <a:r>
              <a:rPr lang="pl-PL" sz="1600" dirty="0" smtClean="0">
                <a:latin typeface="+mn-lt"/>
              </a:rPr>
              <a:t>kod</a:t>
            </a: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Przykłady </a:t>
            </a:r>
            <a:r>
              <a:rPr lang="pl-PL" sz="1600" dirty="0" smtClean="0">
                <a:latin typeface="+mn-lt"/>
              </a:rPr>
              <a:t>firmowe: </a:t>
            </a:r>
            <a:r>
              <a:rPr lang="pl-PL" sz="1600" b="1" dirty="0" err="1" smtClean="0">
                <a:latin typeface="+mn-lt"/>
              </a:rPr>
              <a:t>stud</a:t>
            </a:r>
            <a:r>
              <a:rPr lang="pl-PL" sz="1600" b="1" dirty="0" smtClean="0">
                <a:latin typeface="+mn-lt"/>
              </a:rPr>
              <a:t>, </a:t>
            </a:r>
            <a:r>
              <a:rPr lang="pl-PL" sz="1600" b="1" smtClean="0">
                <a:latin typeface="+mn-lt"/>
              </a:rPr>
              <a:t>dataAktual</a:t>
            </a:r>
            <a:endParaRPr lang="pl-PL" sz="1600" dirty="0">
              <a:latin typeface="+mn-lt"/>
            </a:endParaRPr>
          </a:p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Obraz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54" y="3029607"/>
            <a:ext cx="4108493" cy="2688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45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Tworzenie nazw łatwych do wyszukania, </a:t>
            </a:r>
            <a:r>
              <a:rPr lang="pl-PL" dirty="0" err="1"/>
              <a:t>enumy</a:t>
            </a:r>
            <a:r>
              <a:rPr lang="pl-PL" dirty="0"/>
              <a:t>, stałe zamiast liczb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Symbol zastępczy zawartości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89" y="2091558"/>
            <a:ext cx="5023944" cy="2617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2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Nie stosujemy przedrostów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1600" dirty="0">
                <a:latin typeface="+mn-lt"/>
              </a:rPr>
              <a:t>Najnowsze IDE wyróżniają zmienne </a:t>
            </a:r>
            <a:r>
              <a:rPr lang="pl-PL" sz="1600" dirty="0" smtClean="0">
                <a:latin typeface="+mn-lt"/>
              </a:rPr>
              <a:t>składowe</a:t>
            </a:r>
          </a:p>
          <a:p>
            <a:pPr marL="0" indent="0">
              <a:buNone/>
            </a:pPr>
            <a:endParaRPr lang="pl-PL" sz="1600" dirty="0">
              <a:latin typeface="+mn-lt"/>
            </a:endParaRPr>
          </a:p>
          <a:p>
            <a:pPr marL="0" indent="0">
              <a:buNone/>
            </a:pPr>
            <a:r>
              <a:rPr lang="pl-PL" sz="1600" dirty="0">
                <a:latin typeface="+mn-lt"/>
              </a:rPr>
              <a:t>Czytając kod i tak ignorujemy przedrostki</a:t>
            </a:r>
          </a:p>
          <a:p>
            <a:pPr marL="0" indent="0">
              <a:buNone/>
            </a:pPr>
            <a:endParaRPr lang="pl-PL" sz="1600" dirty="0" smtClean="0">
              <a:latin typeface="+mn-lt"/>
            </a:endParaRPr>
          </a:p>
          <a:p>
            <a:pPr marL="0" indent="0">
              <a:buNone/>
            </a:pPr>
            <a:r>
              <a:rPr lang="pl-PL" sz="1600" dirty="0" smtClean="0">
                <a:latin typeface="+mn-lt"/>
              </a:rPr>
              <a:t>W </a:t>
            </a:r>
            <a:r>
              <a:rPr lang="pl-PL" sz="1600" dirty="0">
                <a:latin typeface="+mn-lt"/>
              </a:rPr>
              <a:t>małych klasach i funkcjach są </a:t>
            </a:r>
            <a:r>
              <a:rPr lang="pl-PL" sz="1600" dirty="0" smtClean="0">
                <a:latin typeface="+mn-lt"/>
              </a:rPr>
              <a:t>zbędne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www.pcg</a:t>
            </a:r>
            <a:r>
              <a:rPr lang="pl-PL" smtClean="0"/>
              <a:t>academia.pl</a:t>
            </a:r>
            <a:endParaRPr lang="en-US" smtClean="0"/>
          </a:p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12BC4-994B-473A-871F-46235A85AC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49" y="3582491"/>
            <a:ext cx="6352235" cy="2475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01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50806</TotalTime>
  <Words>1229</Words>
  <Application>Microsoft Office PowerPoint</Application>
  <PresentationFormat>Pokaz na ekranie (4:3)</PresentationFormat>
  <Paragraphs>384</Paragraphs>
  <Slides>59</Slides>
  <Notes>9</Notes>
  <HiddenSlides>0</HiddenSlides>
  <MMClips>0</MMClips>
  <ScaleCrop>false</ScaleCrop>
  <HeadingPairs>
    <vt:vector size="8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59</vt:i4>
      </vt:variant>
    </vt:vector>
  </HeadingPairs>
  <TitlesOfParts>
    <vt:vector size="69" baseType="lpstr">
      <vt:lpstr>Arial</vt:lpstr>
      <vt:lpstr>Arial Unicode MS</vt:lpstr>
      <vt:lpstr>Calibri</vt:lpstr>
      <vt:lpstr>Courier New</vt:lpstr>
      <vt:lpstr>Merriweather</vt:lpstr>
      <vt:lpstr>Roboto Slab</vt:lpstr>
      <vt:lpstr>Symbol</vt:lpstr>
      <vt:lpstr>Times New Roman</vt:lpstr>
      <vt:lpstr>Office Theme</vt:lpstr>
      <vt:lpstr>Obraz - mapa bitowa</vt:lpstr>
      <vt:lpstr>Czysty kod, SOLID, refaktoring, xUnit.Net, wzorce projektowe</vt:lpstr>
      <vt:lpstr>Praktyki stosowane w paradygmacie obiektowym (Czysty kod) </vt:lpstr>
      <vt:lpstr>Nazewnictwo </vt:lpstr>
      <vt:lpstr>Prezentacja programu PowerPoint</vt:lpstr>
      <vt:lpstr>Prezentacja programu PowerPoint</vt:lpstr>
      <vt:lpstr>Identyfikatory  </vt:lpstr>
      <vt:lpstr>Tworzenie nazw, które można wymówić</vt:lpstr>
      <vt:lpstr>Tworzenie nazw łatwych do wyszukania, enumy, stałe zamiast liczb</vt:lpstr>
      <vt:lpstr>Nie stosujemy przedrostów </vt:lpstr>
      <vt:lpstr>Nie stosujemy jedno-literówek, które trzeba sobie potem tłumaczyć </vt:lpstr>
      <vt:lpstr>Nazwy klas mają rzeczowniki </vt:lpstr>
      <vt:lpstr> Spójny leksykon – jedno słowo na zagadnienie </vt:lpstr>
      <vt:lpstr>Nie tworzymy choinek w kodzie</vt:lpstr>
      <vt:lpstr>Zmiana choinki</vt:lpstr>
      <vt:lpstr>Niezrozumiały if</vt:lpstr>
      <vt:lpstr>Zrozumiały if?</vt:lpstr>
      <vt:lpstr>Komentarze, formatowanie plików </vt:lpstr>
      <vt:lpstr>Komentarze przykład</vt:lpstr>
      <vt:lpstr>Zakomentowany kod </vt:lpstr>
      <vt:lpstr>Dobra strona komentarzy </vt:lpstr>
      <vt:lpstr>Formatowanie projektów/plików</vt:lpstr>
      <vt:lpstr>Metafora gazety  </vt:lpstr>
      <vt:lpstr> Chcemy aby nasz kod źródłowy był podobny do takiego artykułu w gazecie.</vt:lpstr>
      <vt:lpstr>Funkcje </vt:lpstr>
      <vt:lpstr>Funkcje</vt:lpstr>
      <vt:lpstr>Funkcje</vt:lpstr>
      <vt:lpstr>Funkcje</vt:lpstr>
      <vt:lpstr>Funkcje</vt:lpstr>
      <vt:lpstr>Mądrze rzucaj wyjątki </vt:lpstr>
      <vt:lpstr>Prezentacja programu PowerPoint</vt:lpstr>
      <vt:lpstr>Prezentacja programu PowerPoint</vt:lpstr>
      <vt:lpstr>Pytania?  </vt:lpstr>
      <vt:lpstr>Zadanie 1</vt:lpstr>
      <vt:lpstr>Zasada Podstawienia Liskov</vt:lpstr>
      <vt:lpstr>Ogólne zasada </vt:lpstr>
      <vt:lpstr>Ogólna zasada</vt:lpstr>
      <vt:lpstr>Prezentacja programu PowerPoint</vt:lpstr>
      <vt:lpstr>Przykład zasady Liskov. Dobry przykład?</vt:lpstr>
      <vt:lpstr>Przykład dobrego zastosowania zasady Liskov</vt:lpstr>
      <vt:lpstr>Przykład złego wykorzystania Liskov</vt:lpstr>
      <vt:lpstr>Prezentacja programu PowerPoint</vt:lpstr>
      <vt:lpstr>Prezentacja programu PowerPoint</vt:lpstr>
      <vt:lpstr>Przykład dobrego zastosowania Liskov</vt:lpstr>
      <vt:lpstr>Zadanie 1</vt:lpstr>
      <vt:lpstr>Zasada segregacji interfejsów</vt:lpstr>
      <vt:lpstr>Zasada segregacji interfejsów</vt:lpstr>
      <vt:lpstr>Prezentacja programu PowerPoint</vt:lpstr>
      <vt:lpstr>Przykład</vt:lpstr>
      <vt:lpstr>Prezentacja programu PowerPoint</vt:lpstr>
      <vt:lpstr>Prezentacja programu PowerPoint</vt:lpstr>
      <vt:lpstr>Podsumowanie</vt:lpstr>
      <vt:lpstr>Zadanie 1  if(Nokia3310  == IPhone8)</vt:lpstr>
      <vt:lpstr>Zasada odwracania zależności</vt:lpstr>
      <vt:lpstr>Aby lepiej to zrozumieć o co chodzi spójrzmy na nasz aktualny kod</vt:lpstr>
      <vt:lpstr>Prezentacja programu PowerPoint</vt:lpstr>
      <vt:lpstr>Przykład 2</vt:lpstr>
      <vt:lpstr>Prezentacja programu PowerPoint</vt:lpstr>
      <vt:lpstr>Zadanie 1 wysyłanie wiadomości </vt:lpstr>
      <vt:lpstr>Solid przemyślenia</vt:lpstr>
    </vt:vector>
  </TitlesOfParts>
  <Company>PCG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Paiva, Ryan</dc:creator>
  <cp:lastModifiedBy>Łukasz Piechocki</cp:lastModifiedBy>
  <cp:revision>804</cp:revision>
  <cp:lastPrinted>2017-10-26T05:51:11Z</cp:lastPrinted>
  <dcterms:created xsi:type="dcterms:W3CDTF">2015-01-06T16:31:53Z</dcterms:created>
  <dcterms:modified xsi:type="dcterms:W3CDTF">2018-10-15T14:29:29Z</dcterms:modified>
</cp:coreProperties>
</file>